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ink/ink2.xml" ContentType="application/inkml+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ink/ink3.xml" ContentType="application/inkml+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ink/ink1.xml" ContentType="application/inkml+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ink/ink4.xml" ContentType="application/inkml+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handoutMasterIdLst>
    <p:handoutMasterId r:id="rId51"/>
  </p:handoutMasterIdLst>
  <p:sldIdLst>
    <p:sldId id="325" r:id="rId2"/>
    <p:sldId id="373" r:id="rId3"/>
    <p:sldId id="376" r:id="rId4"/>
    <p:sldId id="257" r:id="rId5"/>
    <p:sldId id="261" r:id="rId6"/>
    <p:sldId id="258" r:id="rId7"/>
    <p:sldId id="259" r:id="rId8"/>
    <p:sldId id="260" r:id="rId9"/>
    <p:sldId id="334" r:id="rId10"/>
    <p:sldId id="349" r:id="rId11"/>
    <p:sldId id="350" r:id="rId12"/>
    <p:sldId id="351" r:id="rId13"/>
    <p:sldId id="352" r:id="rId14"/>
    <p:sldId id="354" r:id="rId15"/>
    <p:sldId id="355" r:id="rId16"/>
    <p:sldId id="356" r:id="rId17"/>
    <p:sldId id="265" r:id="rId18"/>
    <p:sldId id="266" r:id="rId19"/>
    <p:sldId id="267" r:id="rId20"/>
    <p:sldId id="268" r:id="rId21"/>
    <p:sldId id="342" r:id="rId22"/>
    <p:sldId id="270" r:id="rId23"/>
    <p:sldId id="272" r:id="rId24"/>
    <p:sldId id="273" r:id="rId25"/>
    <p:sldId id="332" r:id="rId26"/>
    <p:sldId id="371" r:id="rId27"/>
    <p:sldId id="344" r:id="rId28"/>
    <p:sldId id="333" r:id="rId29"/>
    <p:sldId id="278" r:id="rId30"/>
    <p:sldId id="279" r:id="rId31"/>
    <p:sldId id="280" r:id="rId32"/>
    <p:sldId id="327" r:id="rId33"/>
    <p:sldId id="368" r:id="rId34"/>
    <p:sldId id="328" r:id="rId35"/>
    <p:sldId id="282" r:id="rId36"/>
    <p:sldId id="345" r:id="rId37"/>
    <p:sldId id="330" r:id="rId38"/>
    <p:sldId id="331" r:id="rId39"/>
    <p:sldId id="357" r:id="rId40"/>
    <p:sldId id="341" r:id="rId41"/>
    <p:sldId id="329" r:id="rId42"/>
    <p:sldId id="347" r:id="rId43"/>
    <p:sldId id="283" r:id="rId44"/>
    <p:sldId id="284" r:id="rId45"/>
    <p:sldId id="361" r:id="rId46"/>
    <p:sldId id="336" r:id="rId47"/>
    <p:sldId id="370" r:id="rId48"/>
    <p:sldId id="360" r:id="rId4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FF66"/>
    <a:srgbClr val="99FF66"/>
    <a:srgbClr val="99FF99"/>
    <a:srgbClr val="00FF00"/>
    <a:srgbClr val="FF9900"/>
    <a:srgbClr val="133D67"/>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2606" autoAdjust="0"/>
    <p:restoredTop sz="89606" autoAdjust="0"/>
  </p:normalViewPr>
  <p:slideViewPr>
    <p:cSldViewPr>
      <p:cViewPr>
        <p:scale>
          <a:sx n="100" d="100"/>
          <a:sy n="100" d="100"/>
        </p:scale>
        <p:origin x="-258" y="1062"/>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4" y="1"/>
            <a:ext cx="2971800" cy="465138"/>
          </a:xfrm>
          <a:prstGeom prst="rect">
            <a:avLst/>
          </a:prstGeom>
        </p:spPr>
        <p:txBody>
          <a:bodyPr vert="horz" lIns="91440" tIns="45720" rIns="91440" bIns="45720" rtlCol="0"/>
          <a:lstStyle>
            <a:lvl1pPr algn="r">
              <a:defRPr sz="1200"/>
            </a:lvl1pPr>
          </a:lstStyle>
          <a:p>
            <a:fld id="{E1095960-99D8-4564-9DE5-131AD4C6B0E8}" type="datetimeFigureOut">
              <a:rPr lang="en-US" smtClean="0"/>
              <a:pPr/>
              <a:t>6/13/2012</a:t>
            </a:fld>
            <a:endParaRPr lang="en-US"/>
          </a:p>
        </p:txBody>
      </p:sp>
      <p:sp>
        <p:nvSpPr>
          <p:cNvPr id="4" name="Footer Placeholder 3"/>
          <p:cNvSpPr>
            <a:spLocks noGrp="1"/>
          </p:cNvSpPr>
          <p:nvPr>
            <p:ph type="ftr" sz="quarter" idx="2"/>
          </p:nvPr>
        </p:nvSpPr>
        <p:spPr>
          <a:xfrm>
            <a:off x="1"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4" y="8829675"/>
            <a:ext cx="2971800" cy="465138"/>
          </a:xfrm>
          <a:prstGeom prst="rect">
            <a:avLst/>
          </a:prstGeom>
        </p:spPr>
        <p:txBody>
          <a:bodyPr vert="horz" lIns="91440" tIns="45720" rIns="91440" bIns="45720" rtlCol="0" anchor="b"/>
          <a:lstStyle>
            <a:lvl1pPr algn="r">
              <a:defRPr sz="1200"/>
            </a:lvl1pPr>
          </a:lstStyle>
          <a:p>
            <a:fld id="{AE31079E-C1D7-4270-BC12-4D86F7546E17}" type="slidenum">
              <a:rPr lang="en-US" smtClean="0"/>
              <a:pPr/>
              <a:t>‹#›</a:t>
            </a:fld>
            <a:endParaRPr lang="en-US"/>
          </a:p>
        </p:txBody>
      </p:sp>
    </p:spTree>
    <p:extLst>
      <p:ext uri="{BB962C8B-B14F-4D97-AF65-F5344CB8AC3E}">
        <p14:creationId xmlns:p14="http://schemas.microsoft.com/office/powerpoint/2010/main" xmlns="" val="60918534"/>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6-09T23:00:21.229"/>
    </inkml:context>
    <inkml:brush xml:id="br0">
      <inkml:brushProperty name="width" value="0.26667" units="cm"/>
      <inkml:brushProperty name="height" value="0.53333" units="cm"/>
      <inkml:brushProperty name="color" value="#00FF00"/>
      <inkml:brushProperty name="tip" value="rectangle"/>
      <inkml:brushProperty name="rasterOp" value="maskPen"/>
      <inkml:brushProperty name="fitToCurve" value="1"/>
    </inkml:brush>
  </inkml:definitions>
  <inkml:trace contextRef="#ctx0" brushRef="#br0">114 495,'0'0,"53"0,0 0,-53 0,53 0,-53 0,53 0,-53 0,53 0,0 0,-53 0,53 0,-53 0,52 0,1 0,-53 0,53 0,-53 0,53 0,-53 0,53 0,0 0,-53 0,53 0,-53 0,53 0,0 0,-53 0,53 0,-53 0,53 0,-53 0,53 0,-1 0,-52 0,53 0,-53 53,53-53,0 0,-53 0,53 0,-53 0,53 0,-53 52,53-52,0 0,-53 0,53 0,-53 0,53 0,0 0,-53 0,53 0,-53 0,52 0,-52 0,53 0,0 0,-53 0,53 0,-53 0,53 0,0-52,-53 52,53 0,-53 0,53 0,-53 0,53 0,-53 0,53 0,-53 0,53 0,-53-53,53 53,-1 0,-52 0,53 0,-53 0,53 0,-53 0,53 0,0 0,-53 0,53 0,-53 0,53 0,0 0,-53 0,53 0,-53 0,53 0,-53 0,53 0,0 0,-53 0,52 0,-52 0,53 0,-53 0,53 0,0 0,-53 0,53 0,0-53,0 53,-53 0,53 0,0 0,53 0,-1 0,54-53,-106 53,53 0,0 0,-53 0,53 0,-54 0,54 0,-106 0,53 0,-53 0,53 0,0 0,-53 0,53 0,-53 0,53 0,0 0,0 0,0 0,0 0,52 0,1 0,0 0,0 0,0 0,0 0,52 0,-52 0,-53 0,53 0,-106 0,53 0,-53 0,264 0,54-106,-54 53,54 0,-106 53,52-53,-105 53,-53 0,-53 0,53 0,-1 0,-52 0,106 0,-106 0,53 0,-53 0,53 0,-54 0,1 0,0 0,0 0,0 0,106 0,-53 0,52 0,-52 0,-53 0,53 0,-53 0,0 0,53 0,-53 0,0 0,52 53,-52-53,0 0,-53 53,53-53,-53 0,53 0,0 0,0 0,0 0,0 0,-53 0,53 0,0 0,-1 0,-52 0,53 53,-53-53,53 0,-53 0,0 53,53-53,-53 53,53-53,-53 0,0 53,0-53,0 0,53 0,-53 53,0-53,53 0,-53 0,53 0,-53 0,53 0,-53 53,53-53,-53 0,0 52,0-52,53 0,-53 53,0-53,0 106,0-106,0 53,0-53,0 106,-53-53,53 0,-53 53,53-106,0 105,-53-105,53 53,-53-53,0 53,0 0,0-53,-53 53,1 0,52 0,-53 0,53 0,-53-53,53 53,0-53,0 53,0-53,0 0,1 0,-1 0,-53 0,0 0,53 0,-53 0,-53 53,1-1,52-52,0 53,0-53,-53 0,54 0,-1 0,0 0,-53 0,0 0,1 0,-1 0,53 0,0 0,53 0,-52 0,-54 0,0 0,53 0,53 0,-53 0,106 0,-264 0,-107 53,1-53,158 0,-105 0,105 53,1 0,-54-53,53 53,54-53,-1 0,0 0,0 0,1 0,-54 0,53 0,0 0,54 0,-54 0,53 0,0 0,0 0,0 0,54 0,-54 53,0-53,0 0,0 0,0 0,1 0,52 0,0 0,0 0,-53 0,53 0,0 0,0 0,53 0,-106 0,53 0,1 0,-54 0,53 0,0 0,-53 0,53 0,53 0,-53 0,0 0,53 0,-53 0,53 0,-105-53,105 53,0 0,-53 0,53-53,-53 0,0 53,0-53,53 53,-53-106,0 54,53-1,0 0,-53 0,53 0,0 0,0 0,0-53,-53 53,53 0,0-52,0 52,0 0,-53-53,53 0,0 53,0 0,0 0,0-53,0 106,0-52,0 52,0-53,0 53,0 0,0 53,0-53,0 52,53 1,-53-53,0 53,53 0,-53 0,0-53,0 53,53 0,-53 0,0 53,0-106,0 106,0-54,0 107,53-106,-53 0,0 0,0 0,0-53,53 0,0-53,-53 0,0-106,53 1,0-107,0 106,-53 0,0 54,0 52,0 53,0-53,52 53,-52 106,0 52,0-52,0 53,0-53,0 53,0-54,0 1,0-53,0 0,0-53,53 53,-53-53,0 53,53-53,0-159,0-158,-53 52,106 0,-53 54,-53 105,53 53,0 53,-53 0,53 106,0 106,-53-107,0 54,0-53,0 0,0 0,0 52,0-52,0-53,0 0,0 0,0 0,52-212,1 0,0 1,0-54,-53 212,0-53,0 265,0-1,0-52,0 0,0-53,0-53,0 0,0-53,0 0,53-53,-53 53,0-53,0 53,53-53,0 0,-53 0,53 53,-53 0,53 0,0 106,-53-53,0 53,0-106,53 0,0-53,52-159,54-106,0 1,-53 158,-106 106,53 53,0 0,-53 53,0 53,0 53,0 0,0-54,0 54,0-106,0 0,0 0,0-53,0-53,52 0,-52 53,0-53,-52 53,-54 0,0 0,-53 0,0 0,1 53,-1 53,53-106,53 53,0-53,0 0,0 0,53 0,-105 0,105 0,-53 0,0 0,0 0,53 0,-53 0,53 0,-53 0,0 0,53 0,-53 0,53 0,-53 0,53 0,0 0,106 0,0 0,0 0,0 0,-1 0,-52-53,0 53,53 0,-53 0,0 0,53 0,0 0,-1 0,-52 0,53 0,0 0,-53 0,0 0,53 0,-53 0,-1 0,54 0,0 0,0 0,0 0,53-53,-1 53,-52-53,53 0,0 53,-1 0,-52 0,0 0,53-53,-106 53,0 0,0 0,-53 0,52 0,1 0,0 0,-53 0,53 0,0 0,53 0,-53 0,0 0,53 0,-1 0,1 0,0-53,0 53,53-53,-53 53,-1-53,1 53,0 0,53 0,-53 0,-53 0,52 0,-52 0,-53 0,53 0,0 0,-159 53,-105 106,105-106,0 0,53-53,0 53,-53-53,0 53,1-53,52 0,-106 0,0 53,0 0,54 0,-1-1,0-52,53 53,0-53,0 0,0 0,-53 53,54-53,-1 53,-53-53,106 0,-53 0,53 0,-53 0,0 0,53 0,-53 0,0 0,0 0,-53 0,54 0,-54 0,53 0,-53 0,53 0,-53 0,53 0,-105 0,105 0,0 53,-53-53,53 0,0 0,-53 0,53 0,0 0,0 0,53 0,-52 0,-1 0,53 0,-53 0,53 0,-53 0,53 0,-53 0,0 0,53 0,-53 0,53 0,-106 0,106 0,0 0,53 0,-53 0,53 0,-53 0,53 0,0 0,-53 0,53 0,-53 0,53 0,-53 0,53 0,0 0,-53 0,52 0,-52 0,53 0,0 0,-53 0,53 0,-53 0,53 0,-53 0,53 53,0-53,-53 0,53 0,-53 0,53 0,0 0,-53 0,53 0,-53 0,53 0,-53 0,52 0,1 0,0 0,-53 0,53 0,0 0,-53 0,53 0,-53 0,53 0,0 0,-53 0,53 0,-53 0,53 0,-53 0,53 0,0 0,-53 0,0 0,52 0,-52 0,53 0,0 0,-53 0,53 0,-53 0,53 0,-53 0,53 0,0 0,-53 0,53 0,0 0,0 0,-53-53,53 53,0 0,-1-53,1 53,0 0,0 0,-53 0,53 0,-53 0,106 0,-106 0,53 0,53-53,-53 53,0 0,-1-53,1 53,0 0,0 0,53 0,-53 0,0 0,0 0,0 0,0 0,0 0,-53 0,52 0,-52 0,0 0,-52 0,52 0,-53 0,53 0,-53 0,0 0,53 0,-53 0,53 0,0 53,-53-53,0 0,53 0,0 0,0 0,53 0,0 0,-53 0,53 0,0 0,-53 0,53 0,-53 0,53 0,-53 0,52 0,1 0,-53 0,53 0,-53 0,53 0,0 0,-53 0,53 0,-53 0,53 0,-53 0,53 0,0 0,-53 0,53 0,-53 0,53 0,0 0,-1 0,1 0,0 0,53 0,-106 0,106 0,-106 0,53 0,0-53,0 53,-53 0,53 0,0 0,-1 0,-52 0,53 0,-53 0,53 0,-53 0,53 0,0 0,-53 0,53 0,0 0,0 0,0 0,-53 0,53 0,0 0,0 0,-53 0,105 0,-105 0,53 0,53 0,-53-53,0 53,53 0,-53 0,53-52,-106 52,52 0,54 0,-106 0,53 0,53 0,-53 0,0 0,53 0,0 0,-54 0,54 0,-106 0,53 0,0 0,-53 0,53 0,0 0,-53 0,53 0,-53 0,159-106,-1 53,-52-53,53 0,0 0,-106 53,0 53,52-53,-105 1,106 52,-106 0,53 0,-53-53,53 53,-53 0,53-53,-53 53,53 0,-53-53,53 0,-53 53,53 0,0-53,-53 53,53-53,-53 0,52 53,-52-53,53 53,0 0,-53 0,0-53,53 53,-53-53,53 0,0 53,-53-52,0 52,0-53,0 53,-53 0,0 0,0 0,0 0,53 0,0 53,-53-1,53 1,0-53,0 53,0-53,0 53,0 0,0-53,0 0,0 0,0-53,-52 0,-1 0,-53 0,53-52,-53 105,53 0,0 0,-53 0,1 0,-1 0,0 0,0 0,-53 0,53 0,54 0,-1 0,0 0,0 0,53 0,0 0,0 53,53-53,0 0,0-53,105 0,-105-53,0 53,0 0,-53 53,-53 0,-106 0,54 0,-107 0,-106 0,-105 159,0 52,52 54,54-106,105 0,53-54,54-105,52 0,0 0,53 0,53 0,52 0,1 0,-53-105,0 105,-53-53,0 53,0-53,0 0,-159 53,54 0,-107 0,53 0,0 53,1 0,-54 0,53-53,53 0,1 0,52 0,-53 0,106 0,-53 0,53 0,0 0,0-53,0 53,0 0,106-53,-106 53,53-53,-53 0,53 53,-53-53,0 53,0 0,-53 0,-53-53,0 53,53 0,-106 0,106 0,0 0,1 0,-1 0,0 0,-53 0,53 0,-53-53,0 53,0 0,1 0,52 0,-53 0,53 0,0 0,-53 0,53 0,0 0,-52 0,105 0,-53 0,53 0,0 0,0 0,-53 53,-159 53,53-53,1-53,-54 53,-53-53,54 53,-1-53,53 53,-52-53,105 0,0 0,53 0,-53 0,53 0,53 0,-106 0,106 0,-53 0,1 0,-1 0,53 0,-53 0,53 0,106 0,-54 0,54 0,0 0,53-53,0 53,-54 0,1 0,-53 0,-53 0,53 0,-53 0,-106 0,0 0,1 53,-1-53,0 52,53-52,0 0,-53 0,106 0,-106 0,54 0,-1 0,-53-52,53 52,0 0,0-53,0 53,53-53,-53 0,53 53,0 0,0-53,0 53,0-53,-53 0,53 53,-53-53,53 53,0-53,-53 53,53-53,0 0,-52 53,52-53,-53 53,0 0,53 0,-53 0,53-52,-53 52,0 0,53-53,-53 53,53 0,0 0,0-53,0 53,0-53,0 53,0-53,0 53,0 0,53 0,0 0,-53 0,53 0,-53 0,53 0,0 0,-53 0,53 0,-53 0,52 0,-52 0,53 0,0 0,-53-53,53 53,-53 0,53 0,0 0,-53 0,53 0,-53 0,53 0,-53 0,53 0,0 0,-53 0,53 0,-53 0,53 0,-1 0,-52 0,53 0,-53 0,53 0,-53 0,53 0,0 0,-53 0,53 0,-53 0,53 0,0 0,-53 0,53 0,0 0,0 0,0 0,52 0,-105 0,106 0,-106 0,53 0,-53-53,0 53,0 0,106-53,-106 53,53 0,0 0,0 0,0 0,-53 0,53 0,-1 0,-52 0,53 0,-53 0,53 0,0 0,-53 0,53 0,-53 0,53 0,-53 0,53 0,0 0,-53 0,53 0,-53 0,0 0,53 0,-53 0,53 0,0 0,-53 0,52 0,-52 0,53 0,0 0,-53 0,53 0,-53 0,53 0,0 0,0 0,0 0,0 0,0 0,0 0,0 0,-1 0,1 0,0 0,-53 0,53 0,0 0,53 0,-106 0,53 0,53 0,-53 0,0 0,-1 0,1 0,0 0,0 0,0 0,-53 0,53 0,0 0,0 0,-53 0,53 0,53 0,-106 0,105 0,-105 0,53 0,53 0,-53 0,0 0,0 0,-53 0,106 0,-53 0,0 0,0 0,52 0,-105-53,106 53,-106 0,53 0,0 0,0 0,-53 0,53 0,0 0,0 0,0 0,-53 0,53 0,-1 0,1 0,-53 0,106 0,-106 0,53 0,-53 0,106 0,-106 0,53 0,-53 0,106 0,-106 0,53 0,0 0,-1 0,1 0,-53 0,106 0,-106 0,106 0,-53 0,-53 0,106 0,-53 0,0 0,0 0,-1 0,1 0,53 0,-106 0,106 0,-53-53,0 53,0 0,-53 0,53 0,0 0,52-53,-105 53,53 0,53 0,-53 0,0 0,53 0,-53 0,0 0,-53 0,53 0,-53 0,53 0,-1 0,1 0,0 0,-53 0,53 0,0 0,-53 0,53 0,-53 0,53 0,0 0,53 0,-106 0,53 0,52 0,-52 0,0 0,0 53,0-53,0 0,0 0,0 0,-53 0,53 0,-53 0,53 0,0 0,-53 0,53 0,-53 0,52 0,-52 0,53 0,0 0,0 0,0 0,0 0,-53 0,106 0,-106 0,53 0,0 0,-53 0,53 0,0 0,-1 0,-52 0,53 0,0 0,0 0,-53 0,53 0,0 0,0 0,-53 0,53 0,0 0,-53 0,0 53,0-53,0 53,0 0,53-53,-53 53,0-53,0 53,0 0,0 0,0-53,0 53,0-53,0 53,0-1,0-52,0 53,0-53,0 53,0 0,0-53,0 0,0 53,0-53,0 0,-106 53,53 0,-106-53,53 53,-52 0,-1 53,53-106,0 0,53 53,0-53,-52 0,52 0,0 0,-53 0,0 0,53 0,0 0,0 0,0 0,0 0,-52 0,-1 0,-53 0,53 0,-105 0,-1 0,0 0,-52 0,52 0,-106 52,160-52,-1 0,53 53,53-53,-53 0,1 0,52 0,0 0,-106 0,106 0,0 0,-53 0,106 0,-53 0,-52 0,105 0,-53 0,53 0,105 0,107 0,-53 0,-53 0,52 0,-52 0,53 0,-53 0,53 0,-1 0,1 0,-106 0,0 0,53 0,-53 0,53 0,-54 0,54 0,-53 0,0 0,106 0,-53 0,0 0,-54 0,107-53,-106 53,0 0,0 0,53 0,-106 0,-106 0,0 53,0 0,-52 0,-1-53,53 53,0-53,53 0,-106 0,107 0,-54 53,0-53,-106 53,106-53,-52 53,52-53,0 0,0 0,0 0,53 0,0 0,-52 0,105 0,-53 0,0 0,0 0,-106 0,106 0,0 0,-53 0,54 0,-1 0,0 0,53 0,-53 0,53 0,106 0,-1 0,54-53,0 0,0 0,-1 53,54-53,-53 0,0 0,105 0,-52 53,-106-52,52-1,54 0,-106 0,0 53,0 0,-1 0,1 0,0-53,-53 0,106 0,-106 53,-53 0,106 0,-106-53,52 53,-52 0,106 0,0 0,-53-53,53 53,0-53,-53 53,0 0,-53 0,105 0,-105-53,53 53,0 0,0 0,0 0,-53 0,53 0,0 0,-53 0,53 0,-106 0,0 0,-106 0,53 0,-52 0,-1 0,53 0,-53 0,1 0,-1 0,-53 0,53 53,1-53,-1 0,0 53,53-53,-52 0,52 0,-53 0,0 0,53 0,-52 0,52 0,53 0,0 0,0 0,53 0,-106 0,53 0,0 0,-52 0,52 0,-53 0,-53 0,53 0,-53 0,1 0,105 0,-53 0,0 0,0 0,-52 0,-1 53,53-53,0 0,0 0,0 0,54 0,-1 0,0 0,53 0,-106 0,53 0,0 0,0 0,0 0,-53 53,106-53,-53 53,-52-53,52 0,0 0,0 53,0-53,53 53,-53-53,53 0,-53 0,53 0,-106 0,106 0,-53 0,0 0,53 0,-52 0,52 0,0 0,0 0,0 0,0 0,52 0,1 0,0-53,-53 53,106 0,-106 0,106 0,-106 0,0 0,-53 0,0 0,-53 0,0 0,1 0,-1 0,0-53,53 53,0 0,0-53,0 53,53 0,-53-53,0 53,1-53,-54 53,106-53,-106 53,53 0,0 0,53 0,-53 0,53 0,-53 0,0 0,0 0,53 0,-53 0,1 0,-1 0,0 0,0 0,0 0,53 0,-53 0,0 0,53 0,-53 0,53 53,-53-53,0 0,0 53,53-53,-53 0,53 0,-52 0,-1 0,53 0,-53 0,53 0,0 53,-53-53,0 0,53 0,-53 0,53 0,-53 0,0 0,0 0,-106 0,107 0,-54 0,53 0,0 0,0 0,53 0,-53 0,53 0,-53 0,53 0,-53 0,0 0,53-53,0 53,-53 0,53-53,0 0,0 53,0 0,-53 0,53-53,0 53,-52 0,52-53,0 53,-53-52,53 52,0 0,0-53,0 53,-53 0,53-53,0 53,0-53,0 0,0 53,-53-53,0 53,53-53,0 53,-53-53,53 53,0 0,0-53,-53 53,53 0,0 0,53 0,-53 0,53 0,0 0,-53 0,53 0,-53 0,53 0,-53 0,53 0,-1 0,-52 0,53 0,-53 0,53 0,0 0,-53 0,53 0,-53 0,53 0,-53 0,53 0,0 0,-53 0,53 0,-53 0,53 0,-53 0,53 0,0 0,-53 0,52 0,-52 0,53 0,0 0,-53 0,53 0,-53 53,53-53,-53 0,53 0,0 0,-53 0,53 0,-53 0,53 0,0 0,-53 0,53 0,0 0,-1 0,-52 53,53-53,-53 0,106 0,-106 0,53 0,-53 0,53 0,-53 0,53 0,0 0,-53 0,53 0,-53 0,53 0,0 0,-53 0,53 0,-53 0,0 0,-53 106,0-106,-53 159,0-106,0 52,0-52,53 53,-52-106,-54 53,53 53,0-53,0 0,-52 0,105-53,0 53,-53-53,53 52,0-52,-106 0,106 53,-52 0,105-53,-53 0,53 53,-53-53,0 0,53 53,0-53,0 53,0-53,0 53,0 0,0-53,0 53,0-53,0 53,0-53,0 53,0 0,0-53,0 0,0 52,0-52,53 53,-53 0,0-53,0 0,0 53,53-53,-53 0,0 0,53 53,0-53,-53 0,0 0,52 0,-52 0,53 0,-53 53,0-53,53 0,0 0,-53 0,53 0,-53 0,53 0,0 0,-53 0,53 0,-53 0,53 0,-53 0,53 0,0 0,-53 0,53 0,-53 0,52 0,1 0,-53 0,53 0,-53 0,53 0,-53 0,53 0,0 0,-53 0,53 0,-53 0,53 0,0 0,-53 0,53 0,-53 0,53 0,-53 0,53 0,-1 0,-52 0,53 0,-53 0,53 0,0 0,-53 0,53 0,-53 0,53 0,-53 0,53 0,0 0,-53 0,53 0,-53 0,53 0,-53 0,53 0,0 0,-53 0,52 0,-52 0,53 0,0 0,-53 0,53 0,-53 0,53 0,-53 0,53 0,0 0,-53 0,53 0,-53 0,53 0,0 0,-53 0,0 0,53 0,-53 0,53 0,-1 0,1 0,-53 0,53 0,-53 0,53 0,0 0,-53 0,53 0,-53 0,53 0,0 0,-53 0,53 0,-53 0,53 0,-53 0,53 0,0 0,-53 0,52 0,-52 0,53 0,0 0,-53 0,53 0,-53 0,53 0,-53 0,53 0,0 0,-53 0,53 0,-53 0,53 0,0 0,-53 0,53 53,-53-53,53 0,-53 0,52 0,1 0,-53 0,53 0,-53 0,53 0,0 0,-53 0,53 0,-53 0,53 0,-53 0,53 0,0 0,-53 0,53 0,-53 0,53 0,0 0,-1 0,-52 0,53 0,-53 0,53 0,0 0,-53 0,53 0,-53 0,53 0,0 0,-53 0,53 0,-53 0,53 0,-53 0,53 0,0 0,-53 0,53 0,-53 0,52 0,1 0,-53 0,53 0,-53-53,0 53,106 0,-106 0,53 0,-53 0,53 0,-53 0,53 0,0 0,-53 0,53 0,-53 0,53 0,0 0,-53 0,52 0,-52 0,53 0,-53 0,53 0,0 0,-53 0,53 0,-53 0,53 0,0 0,-53 0,53 0,-53 0,53 0,-53 0,53 0,0 0,-53 0,53 0,-53 0,52 0,1 0,-53 0,53 0,-53 0,53 0,-53 0,53 0,0 0,-53 0,53-53,-53 53,53 0,0 0,-53 0,53 0,-53 0,53 0,-53-53,53 53,-1 0,-52 0,53 0,-53 0,53 0,0 0,-53 0,53 0,-53 0,53 0,-53 0,53 0,0 0,-53 0,53 0,-53 0,53 0,0 0,-53 0,53 0,-53 0,52 0,-52-53,0 53,0 0,0 0,-52 0,-1 0,0 0,0 53,0-53,0 0,53 0,-53 0,0 0,53 0,-53 0,0 0,0 0,53 53,-53-53,-52 0,105 0,-53 0,53 0,-53 0,0 0,53 0,-53 0,53 0,-106 0,106 53,-53-53,53 0,-53 0,0 0,53 0,-53 53,1-53,-1 0,53 0,0 0,-53 0,53 0,0 0,53 0,0 0,-53 0,52 0,1 0,0 0,0 0,-53 0,53 0,0 0,-53 0,53 0,-53 0,53 0,0 0,-53 0,53 0,-53 0,53 0,-53 0,53 0,-1 0,1 0,-53 0,106 0,-106 0,53 0,0 0,0 0,-53 0,53 0,0 0,0 0,0 0,-53 0,53 0,-1 0,-52 0,53 0,-53 0,53 0,0 0,-53 0,53 0,0 0,-53 0,106 0,-53 0,0 0,0 0,-53 0,53 0,-1 0,-52 0,53-53,0 53,0 0,53 0,-106 0,106 0,-106 0,53 0,0 0,0 0,0 0,-1 0,1 0,-53 0,53 0,-53 0,53 0,0 0,-53 0,53 0,-53 0,53 0,-53 0,53 0,0 0,-53 0,53 0,-53 0,53 0,-53 0,53 0,-1 0,1 0,-53 0,106-53,-106 53,53 0,0 0,-53 0,53 0,-53 0,53 0,-53 0,53 0,0 0,0 0,-53 0,53-53,-1 53,-52 0,53-53,-53 53,53 0,-53-53,53 53,0 0,-53 0,53 0,-53-53,53 53,0-52,-53 52,53 0,-53 0,0-53,0 53,0-53,0 53,0-53,0 0,0 53,0-53,0 53,0-53,0 0,0 53,0-53,0 53,0-53,0 53,0-106,0 54,0-1,0-53,0 106,0-53,0 0,0 0,0 53,0-53,0 53,0-53,0 0,0 53,0-53,0 53,0-53,0 53,0-52,0-1,0 53,0-53,0 53,0-53,0 0,0 53,0-53,0 53,0-53,0 53,0-53,0 0,0 53,53 0,-53 0,53 0,0 0,-53 0,52 0,-52 0,53 0,-53 0,0 0,0 53,0-53,0 53,0-53,0 53,0-53,0 53,0 0,0-53,0 53,0 0,0 0,0-53,0 52,0-52,0 53,0 0,0-53,0 53,0-53,0 53,0-53,0 53,0 0,0-53,0 53,0-53,0 53,0 0,0-53,0 53,0-53,0 53,0-53,0 52,0 1,0-53,0 53,0-53,0 53,0 0,0 0,0-53,0 53,0 0,0-53,0 53,0-53,0 53,0-53,0 53,0 0,0-53,0 52,0-52,0 53,0 0,0-53,0 53,0-53,0 53,0-53,-53 0,53 0,0 0,-52 0,-1 0,53 53,-53-53,53 0,-53 0,53 0,-53 53,0-53,53 0,-53 0,53 0,-53 0,0 0,53 0,-53 0,53 0,-53 0,53 0,-53 0,1 0,-1 0,53 0,-53 0,0 0,0 0,53 0,-53 0,0 0,53 0,-53 0,53 0,-53 0,0 0,0 0,53 0,-53 0,53 0,-52 0,-1 0,0 0,53 0,-53 0,0 0,53 0,-53 0,53 0,-53 0,0 0,53 0,-53 0,53 0,-53 0,53 0,-53 0,0 0,53 0,-52 0,52 0,-53 0,0 0,53 0,-53 0,53 0,-53 0,53 0,-53 0,0 0,53 0,-53 0,53 0,-53 0,0 0,53 0,-53 0,53 0,-53 0,53 0,-52 0,-1 0,53 0,-53 0,53 0,-53 0,0 0,53 0,-53 0,53 0,-53 0,53 0,-53 0,0 0,53 0,-53 0,53 0,-106 0,106 0,-52 0,-1 0,0 0,53 0,-53 0,0 0,0 0,0 0,0 0,0 0,53 0,-53 0,53 0,-53 0,0 0,1 0,52 0,-53 0,0 0,0 0,53 0,-53 0,53 0,-53 0,0 0,53 0,-53 0,53 0,-53 0,0 0,53 0,-53 0,53 0,-53 0,53 0,-52 0,-1 0,53 0,-53 0,53 0,-53 0,0 0,53 0,-53 0,53 0,-53 0,53 0,-53 0,0 0,53 0,-53 0,53 0,-53 0,0 0,53 0,-52 0,52 0,-53 0,53 0,-53 0,0 0,53 0,-53 0,53 0,0 0,-106 0,53 0,0 0,-53 0,53 0,1 0,-54 53,106-53,-53 0,0 0,0 0,0 0,53 0,-106 0,106 0,-53 0,0 0,0 0,53 0,-52 0,52 0,-53 0,53 0,-53 0,0 0,53 0,-53 0,53 0,-53 0,0 0,53 0,-53 0,53 0,-53 0,53 0,-53 0,0 0,0 0,53 0,-105 0,105 0,-53 0,0 0,0 0,53 0,-53 0,53 0,-53 0,0 0,53 0,-53 0,53 0,-53 0,0 0,53 0,-53 0,53 0,-52 0,52 0,-53 0,0 0,53 0,-53 0,53 0,-53 0,0 0,53 0,-53 0,0 0,53 0,-53 0,0 0,0 0,53 0,-53 0,1 0,-1 0,53 0,-53 0,0 0,0 0,53 0,-53 0,0 0,53 0,-53 0,53 0,-53 0,0 0,53 0,-53 0,0 0,1 0,-54 0,0 0,106 0,-106 0,53 0,0 0,0 0,0 0,0-53,1 53,-1 0,0 0,0 0,0 0,53 0,-53-53,53 53,-53 0,0 0,0 0,53 0,-53 0,0 0,0 0,53 0,-105 0,105 0,-53 0,0 0,0 0,0 0,53 0,-53-53,0 53,53 0,-53 0,53 0,-53 0,53 0,-106 0,106 0,-52 0,52 0,-53 0,0 0,53 0,-53 0,53 0,-53 0,53 0,-53 0,53 0,-53 0,53 0,0-53,0 53,0-53,0 0,0 53,0-53,0 53,0-52,0-1,0 53,0-53</inkml:trace>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6-09T23:00:24.334"/>
    </inkml:context>
    <inkml:brush xml:id="br0">
      <inkml:brushProperty name="width" value="0.26667" units="cm"/>
      <inkml:brushProperty name="height" value="0.53333" units="cm"/>
      <inkml:brushProperty name="color" value="#00FF00"/>
      <inkml:brushProperty name="tip" value="rectangle"/>
      <inkml:brushProperty name="rasterOp" value="maskPen"/>
      <inkml:brushProperty name="fitToCurve" value="1"/>
    </inkml:brush>
  </inkml:definitions>
  <inkml:trace contextRef="#ctx0" brushRef="#br0">0 1058,'53'0,"0"0,0 0,0 0,106 0,-106 0,52 0,1 0,53 0,0-53,-53 0,-1 53,54-53,0 53,0-53,-54 53,1 0,0-53,0 53,-53 0,0-53,0 53,53-53,-54 53,54 0,0-52,0 52,0-53,-53 53,0 0,52 0,-105 0,53 0,-53 0,0 0,0 0,0-53,0 0,0 53,0-53,0 53,0-53,53 0,0 53,0-53,0 0,53 53,-53-106,53 106,-1-53,-52 53,0-52,53 52,-106 0,53 0,0 0,-53 0,0 0,-106 0,0 0,53 0,0 0,1 0,104 0,54 0,0 0,0 0,0 0,53 0,-54 0,54 52,-53-52,0 0,0 0,-1 0,-52 0,0 0,106 0,-106 0,0 0,53 0,-53 0,0 0</inkml:trace>
</inkml:ink>
</file>

<file path=ppt/ink/ink3.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6-09T23:00:25.738"/>
    </inkml:context>
    <inkml:brush xml:id="br0">
      <inkml:brushProperty name="width" value="0.26667" units="cm"/>
      <inkml:brushProperty name="height" value="0.53333" units="cm"/>
      <inkml:brushProperty name="color" value="#00FF00"/>
      <inkml:brushProperty name="tip" value="rectangle"/>
      <inkml:brushProperty name="rasterOp" value="maskPen"/>
      <inkml:brushProperty name="fitToCurve" value="1"/>
    </inkml:brush>
  </inkml:definitions>
  <inkml:trace contextRef="#ctx0" brushRef="#br0">0 0</inkml:trace>
</inkml:ink>
</file>

<file path=ppt/ink/ink4.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2-06-09T23:03:39.053"/>
    </inkml:context>
    <inkml:brush xml:id="br0">
      <inkml:brushProperty name="width" value="0.26667" units="cm"/>
      <inkml:brushProperty name="height" value="0.53333" units="cm"/>
      <inkml:brushProperty name="color" value="#FFFF00"/>
      <inkml:brushProperty name="tip" value="rectangle"/>
      <inkml:brushProperty name="rasterOp" value="maskPen"/>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4" y="1"/>
            <a:ext cx="2971800" cy="464820"/>
          </a:xfrm>
          <a:prstGeom prst="rect">
            <a:avLst/>
          </a:prstGeom>
        </p:spPr>
        <p:txBody>
          <a:bodyPr vert="horz" lIns="91440" tIns="45720" rIns="91440" bIns="45720" rtlCol="0"/>
          <a:lstStyle>
            <a:lvl1pPr algn="r">
              <a:defRPr sz="1200"/>
            </a:lvl1pPr>
          </a:lstStyle>
          <a:p>
            <a:fld id="{84D39215-E855-47CF-860F-079968CC7C5C}" type="datetimeFigureOut">
              <a:rPr lang="en-US" smtClean="0"/>
              <a:pPr/>
              <a:t>6/13/2012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4" y="8829967"/>
            <a:ext cx="2971800" cy="464820"/>
          </a:xfrm>
          <a:prstGeom prst="rect">
            <a:avLst/>
          </a:prstGeom>
        </p:spPr>
        <p:txBody>
          <a:bodyPr vert="horz" lIns="91440" tIns="45720" rIns="91440" bIns="45720" rtlCol="0" anchor="b"/>
          <a:lstStyle>
            <a:lvl1pPr algn="r">
              <a:defRPr sz="1200"/>
            </a:lvl1pPr>
          </a:lstStyle>
          <a:p>
            <a:fld id="{416552A5-AB13-4E3E-B44C-AAC823203952}" type="slidenum">
              <a:rPr lang="en-US" smtClean="0"/>
              <a:pPr/>
              <a:t>‹#›</a:t>
            </a:fld>
            <a:endParaRPr lang="en-US"/>
          </a:p>
        </p:txBody>
      </p:sp>
    </p:spTree>
    <p:extLst>
      <p:ext uri="{BB962C8B-B14F-4D97-AF65-F5344CB8AC3E}">
        <p14:creationId xmlns:p14="http://schemas.microsoft.com/office/powerpoint/2010/main" xmlns="" val="1971583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pPr eaLnBrk="1" hangingPunct="1">
              <a:spcBef>
                <a:spcPct val="0"/>
              </a:spcBef>
            </a:pPr>
            <a:r>
              <a:rPr lang="en-US" dirty="0" smtClean="0">
                <a:latin typeface="Times New Roman" pitchFamily="18" charset="0"/>
                <a:ea typeface="ＭＳ Ｐゴシック"/>
                <a:cs typeface="Times New Roman" pitchFamily="18" charset="0"/>
              </a:rPr>
              <a:t>Introduce ourselves</a:t>
            </a:r>
          </a:p>
          <a:p>
            <a:pPr eaLnBrk="1" hangingPunct="1">
              <a:spcBef>
                <a:spcPct val="0"/>
              </a:spcBef>
            </a:pPr>
            <a:endParaRPr lang="en-US" dirty="0" smtClean="0">
              <a:latin typeface="Times New Roman" pitchFamily="18" charset="0"/>
              <a:ea typeface="ＭＳ Ｐゴシック"/>
              <a:cs typeface="Times New Roman" pitchFamily="18" charset="0"/>
            </a:endParaRPr>
          </a:p>
          <a:p>
            <a:pPr eaLnBrk="1" hangingPunct="1">
              <a:spcBef>
                <a:spcPct val="0"/>
              </a:spcBef>
            </a:pPr>
            <a:r>
              <a:rPr lang="en-US" dirty="0" smtClean="0">
                <a:latin typeface="Times New Roman" pitchFamily="18" charset="0"/>
                <a:ea typeface="ＭＳ Ｐゴシック"/>
                <a:cs typeface="Times New Roman" pitchFamily="18" charset="0"/>
              </a:rPr>
              <a:t>Review </a:t>
            </a:r>
            <a:r>
              <a:rPr lang="en-US" b="1" dirty="0" smtClean="0">
                <a:latin typeface="Times New Roman" pitchFamily="18" charset="0"/>
                <a:ea typeface="ＭＳ Ｐゴシック"/>
                <a:cs typeface="Times New Roman" pitchFamily="18" charset="0"/>
              </a:rPr>
              <a:t>What</a:t>
            </a:r>
            <a:r>
              <a:rPr lang="en-US" b="1" baseline="0" dirty="0" smtClean="0">
                <a:latin typeface="Times New Roman" pitchFamily="18" charset="0"/>
                <a:ea typeface="ＭＳ Ｐゴシック"/>
                <a:cs typeface="Times New Roman" pitchFamily="18" charset="0"/>
              </a:rPr>
              <a:t> can you expect and agenda</a:t>
            </a:r>
            <a:r>
              <a:rPr lang="en-US" baseline="0" dirty="0" smtClean="0">
                <a:latin typeface="Times New Roman" pitchFamily="18" charset="0"/>
                <a:ea typeface="ＭＳ Ｐゴシック"/>
                <a:cs typeface="Times New Roman" pitchFamily="18" charset="0"/>
              </a:rPr>
              <a:t> on trainers’ notes.</a:t>
            </a:r>
          </a:p>
          <a:p>
            <a:pPr eaLnBrk="1" hangingPunct="1">
              <a:spcBef>
                <a:spcPct val="0"/>
              </a:spcBef>
            </a:pPr>
            <a:endParaRPr lang="en-US" baseline="0" dirty="0" smtClean="0">
              <a:latin typeface="Times New Roman" pitchFamily="18" charset="0"/>
              <a:ea typeface="ＭＳ Ｐゴシック"/>
              <a:cs typeface="Times New Roman" pitchFamily="18" charset="0"/>
            </a:endParaRPr>
          </a:p>
          <a:p>
            <a:pPr eaLnBrk="1" hangingPunct="1">
              <a:spcBef>
                <a:spcPct val="0"/>
              </a:spcBef>
            </a:pPr>
            <a:r>
              <a:rPr lang="en-US" baseline="0" dirty="0" smtClean="0">
                <a:latin typeface="Times New Roman" pitchFamily="18" charset="0"/>
                <a:ea typeface="ＭＳ Ｐゴシック"/>
                <a:cs typeface="Times New Roman" pitchFamily="18" charset="0"/>
              </a:rPr>
              <a:t>We have provided a trainer notes document because this is a train the trainer model. The intention is that you will use this information and provide professional development for teachers in your district. As we work together today, think about how you are going to facilitate and communicate this information to teachers in your district.  </a:t>
            </a:r>
          </a:p>
          <a:p>
            <a:pPr eaLnBrk="1" hangingPunct="1">
              <a:spcBef>
                <a:spcPct val="0"/>
              </a:spcBef>
            </a:pPr>
            <a:endParaRPr lang="en-US" baseline="0" dirty="0" smtClean="0">
              <a:latin typeface="Times New Roman" pitchFamily="18" charset="0"/>
              <a:ea typeface="ＭＳ Ｐゴシック"/>
              <a:cs typeface="Times New Roman" pitchFamily="18" charset="0"/>
            </a:endParaRPr>
          </a:p>
          <a:p>
            <a:pPr eaLnBrk="1" hangingPunct="1">
              <a:spcBef>
                <a:spcPct val="0"/>
              </a:spcBef>
            </a:pPr>
            <a:r>
              <a:rPr lang="en-US" baseline="0" dirty="0" smtClean="0">
                <a:latin typeface="Times New Roman" pitchFamily="18" charset="0"/>
                <a:ea typeface="ＭＳ Ｐゴシック"/>
                <a:cs typeface="Times New Roman" pitchFamily="18" charset="0"/>
              </a:rPr>
              <a:t>With this…. Let me take a quick poll to see who is in the room.  Curriculum Specialists / Directors, Teacher Leaders, Principals</a:t>
            </a:r>
          </a:p>
          <a:p>
            <a:pPr eaLnBrk="1" hangingPunct="1">
              <a:spcBef>
                <a:spcPct val="0"/>
              </a:spcBef>
            </a:pPr>
            <a:endParaRPr lang="en-US" baseline="0"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ct val="0"/>
              </a:spcBef>
              <a:spcAft>
                <a:spcPts val="0"/>
              </a:spcAft>
              <a:buClrTx/>
              <a:buSzTx/>
              <a:buFontTx/>
              <a:buNone/>
              <a:tabLst/>
              <a:defRPr/>
            </a:pPr>
            <a:r>
              <a:rPr lang="en-US" b="1" baseline="0" dirty="0" smtClean="0">
                <a:solidFill>
                  <a:srgbClr val="FF0000"/>
                </a:solidFill>
                <a:latin typeface="Times New Roman" pitchFamily="18" charset="0"/>
                <a:ea typeface="ＭＳ Ｐゴシック"/>
                <a:cs typeface="Times New Roman" pitchFamily="18" charset="0"/>
              </a:rPr>
              <a:t>Each of you should have a folder, CD, and a card with the three shifts.</a:t>
            </a:r>
          </a:p>
          <a:p>
            <a:pPr eaLnBrk="1" hangingPunct="1">
              <a:spcBef>
                <a:spcPct val="0"/>
              </a:spcBef>
            </a:pPr>
            <a:endParaRPr lang="en-US" dirty="0" smtClean="0">
              <a:latin typeface="Times New Roman" pitchFamily="18" charset="0"/>
              <a:ea typeface="ＭＳ Ｐゴシック"/>
              <a:cs typeface="Times New Roman" pitchFamily="18" charset="0"/>
            </a:endParaRPr>
          </a:p>
          <a:p>
            <a:pPr eaLnBrk="1" hangingPunct="1">
              <a:spcBef>
                <a:spcPct val="0"/>
              </a:spcBef>
            </a:pPr>
            <a:r>
              <a:rPr lang="en-US" dirty="0" smtClean="0">
                <a:latin typeface="Times New Roman" pitchFamily="18" charset="0"/>
                <a:ea typeface="ＭＳ Ｐゴシック"/>
                <a:cs typeface="Times New Roman" pitchFamily="18" charset="0"/>
              </a:rPr>
              <a:t>Ask participants</a:t>
            </a:r>
            <a:r>
              <a:rPr lang="en-US" baseline="0" dirty="0" smtClean="0">
                <a:latin typeface="Times New Roman" pitchFamily="18" charset="0"/>
                <a:ea typeface="ＭＳ Ｐゴシック"/>
                <a:cs typeface="Times New Roman" pitchFamily="18" charset="0"/>
              </a:rPr>
              <a:t> to drag </a:t>
            </a:r>
            <a:r>
              <a:rPr lang="en-US" b="1" baseline="0" dirty="0" smtClean="0">
                <a:latin typeface="Times New Roman" pitchFamily="18" charset="0"/>
                <a:ea typeface="ＭＳ Ｐゴシック"/>
                <a:cs typeface="Times New Roman" pitchFamily="18" charset="0"/>
              </a:rPr>
              <a:t>trainer’s notes to desktop </a:t>
            </a:r>
            <a:r>
              <a:rPr lang="en-US" baseline="0" dirty="0" smtClean="0">
                <a:latin typeface="Times New Roman" pitchFamily="18" charset="0"/>
                <a:ea typeface="ＭＳ Ｐゴシック"/>
                <a:cs typeface="Times New Roman" pitchFamily="18" charset="0"/>
              </a:rPr>
              <a:t>and save. You will not need PPT until they do their own training. Everything they need is there – we will walk through PPT. They will want a few minutes to review CD.</a:t>
            </a:r>
          </a:p>
          <a:p>
            <a:pPr eaLnBrk="1" hangingPunct="1">
              <a:spcBef>
                <a:spcPct val="0"/>
              </a:spcBef>
            </a:pPr>
            <a:endParaRPr lang="en-US" baseline="0" dirty="0" smtClean="0">
              <a:latin typeface="Times New Roman" pitchFamily="18" charset="0"/>
              <a:ea typeface="ＭＳ Ｐゴシック"/>
              <a:cs typeface="Times New Roman" pitchFamily="18" charset="0"/>
            </a:endParaRPr>
          </a:p>
          <a:p>
            <a:pPr eaLnBrk="1" hangingPunct="1">
              <a:spcBef>
                <a:spcPct val="0"/>
              </a:spcBef>
            </a:pPr>
            <a:r>
              <a:rPr lang="en-US" b="0" baseline="0" dirty="0" smtClean="0">
                <a:solidFill>
                  <a:srgbClr val="FF0000"/>
                </a:solidFill>
                <a:latin typeface="Times New Roman" pitchFamily="18" charset="0"/>
                <a:ea typeface="ＭＳ Ｐゴシック"/>
                <a:cs typeface="Times New Roman" pitchFamily="18" charset="0"/>
              </a:rPr>
              <a:t>On your CD, you will see a word document labeled Trainer Notes.  Please drag this document to your desktop.  You will be using this document to take notes.   </a:t>
            </a:r>
          </a:p>
          <a:p>
            <a:pPr eaLnBrk="1" hangingPunct="1">
              <a:spcBef>
                <a:spcPct val="0"/>
              </a:spcBef>
            </a:pPr>
            <a:endParaRPr lang="en-US" b="0" baseline="0" dirty="0" smtClean="0">
              <a:solidFill>
                <a:srgbClr val="FF0000"/>
              </a:solidFill>
              <a:latin typeface="Times New Roman" pitchFamily="18" charset="0"/>
              <a:ea typeface="ＭＳ Ｐゴシック"/>
              <a:cs typeface="Times New Roman" pitchFamily="18" charset="0"/>
            </a:endParaRPr>
          </a:p>
          <a:p>
            <a:pPr eaLnBrk="1" hangingPunct="1">
              <a:spcBef>
                <a:spcPct val="0"/>
              </a:spcBef>
            </a:pPr>
            <a:r>
              <a:rPr lang="en-US" b="0" baseline="0" dirty="0" smtClean="0">
                <a:solidFill>
                  <a:srgbClr val="FF0000"/>
                </a:solidFill>
                <a:latin typeface="Times New Roman" pitchFamily="18" charset="0"/>
                <a:ea typeface="ＭＳ Ｐゴシック"/>
                <a:cs typeface="Times New Roman" pitchFamily="18" charset="0"/>
              </a:rPr>
              <a:t>Please open the Trainer Notes.  On page 2, you will see today’s agenda.  (display Agenda on LCD projector)  </a:t>
            </a:r>
          </a:p>
          <a:p>
            <a:pPr eaLnBrk="1" hangingPunct="1">
              <a:spcBef>
                <a:spcPct val="0"/>
              </a:spcBef>
            </a:pPr>
            <a:endParaRPr lang="en-US" b="0" baseline="0" dirty="0" smtClean="0">
              <a:solidFill>
                <a:srgbClr val="FF0000"/>
              </a:solidFill>
              <a:latin typeface="Times New Roman" pitchFamily="18" charset="0"/>
              <a:ea typeface="ＭＳ Ｐゴシック"/>
              <a:cs typeface="Times New Roman" pitchFamily="18" charset="0"/>
            </a:endParaRPr>
          </a:p>
          <a:p>
            <a:pPr eaLnBrk="1" hangingPunct="1">
              <a:spcBef>
                <a:spcPct val="0"/>
              </a:spcBef>
            </a:pPr>
            <a:r>
              <a:rPr lang="en-US" b="0" baseline="0" dirty="0" smtClean="0">
                <a:solidFill>
                  <a:srgbClr val="FF0000"/>
                </a:solidFill>
                <a:latin typeface="Times New Roman" pitchFamily="18" charset="0"/>
                <a:ea typeface="ＭＳ Ｐゴシック"/>
                <a:cs typeface="Times New Roman" pitchFamily="18" charset="0"/>
              </a:rPr>
              <a:t>Our overarching goals for the day are to provide you with time to collaborate with colleagues on our Common Core State Standards, review text complexity and the process for determining grade level placement of texts you have brought with you today.  We will also engage in a five part lesson designed around the Common Core State Standards and provide you with resources to use in your district.    </a:t>
            </a:r>
          </a:p>
          <a:p>
            <a:pPr eaLnBrk="1" hangingPunct="1">
              <a:spcBef>
                <a:spcPct val="0"/>
              </a:spcBef>
            </a:pPr>
            <a:endParaRPr lang="en-US" b="0" baseline="0" dirty="0" smtClean="0">
              <a:solidFill>
                <a:srgbClr val="FF0000"/>
              </a:solidFill>
              <a:latin typeface="Times New Roman" pitchFamily="18" charset="0"/>
              <a:ea typeface="ＭＳ Ｐゴシック"/>
              <a:cs typeface="Times New Roman" pitchFamily="18" charset="0"/>
            </a:endParaRPr>
          </a:p>
          <a:p>
            <a:pPr eaLnBrk="1" hangingPunct="1">
              <a:spcBef>
                <a:spcPct val="0"/>
              </a:spcBef>
            </a:pPr>
            <a:endParaRPr lang="en-US" b="0" baseline="0" dirty="0" smtClean="0">
              <a:solidFill>
                <a:srgbClr val="FF0000"/>
              </a:solidFill>
              <a:latin typeface="Times New Roman" pitchFamily="18" charset="0"/>
              <a:ea typeface="ＭＳ Ｐゴシック"/>
              <a:cs typeface="Times New Roman" pitchFamily="18" charset="0"/>
            </a:endParaRPr>
          </a:p>
          <a:p>
            <a:pPr eaLnBrk="1" hangingPunct="1">
              <a:spcBef>
                <a:spcPct val="0"/>
              </a:spcBef>
            </a:pPr>
            <a:endParaRPr lang="en-US" b="1" baseline="0" dirty="0" smtClean="0">
              <a:solidFill>
                <a:srgbClr val="FF0000"/>
              </a:solidFill>
              <a:latin typeface="Times New Roman" pitchFamily="18" charset="0"/>
              <a:ea typeface="ＭＳ Ｐゴシック"/>
              <a:cs typeface="Times New Roman" pitchFamily="18" charset="0"/>
            </a:endParaRPr>
          </a:p>
          <a:p>
            <a:pPr eaLnBrk="1" hangingPunct="1">
              <a:spcBef>
                <a:spcPct val="0"/>
              </a:spcBef>
            </a:pPr>
            <a:endParaRPr lang="en-US" b="1" dirty="0" smtClean="0">
              <a:solidFill>
                <a:srgbClr val="FF0000"/>
              </a:solidFill>
              <a:latin typeface="Times New Roman" pitchFamily="18" charset="0"/>
              <a:ea typeface="ＭＳ Ｐゴシック"/>
              <a:cs typeface="Times New Roman" pitchFamily="18" charset="0"/>
            </a:endParaRPr>
          </a:p>
          <a:p>
            <a:pPr eaLnBrk="1" hangingPunct="1">
              <a:spcBef>
                <a:spcPct val="0"/>
              </a:spcBef>
            </a:pPr>
            <a:endParaRPr lang="en-US" dirty="0" smtClean="0">
              <a:latin typeface="Times New Roman" pitchFamily="18" charset="0"/>
              <a:ea typeface="ＭＳ Ｐゴシック"/>
              <a:cs typeface="Times New Roman" pitchFamily="18" charset="0"/>
            </a:endParaRPr>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FDDB05-0343-4778-BA7C-0FFF68D386C5}" type="slidenum">
              <a:rPr lang="en-US" smtClean="0">
                <a:solidFill>
                  <a:srgbClr val="000000"/>
                </a:solidFill>
                <a:ea typeface="ＭＳ Ｐゴシック"/>
                <a:cs typeface="ＭＳ Ｐゴシック"/>
              </a:rPr>
              <a:pPr fontAlgn="base">
                <a:spcBef>
                  <a:spcPct val="0"/>
                </a:spcBef>
                <a:spcAft>
                  <a:spcPct val="0"/>
                </a:spcAft>
                <a:defRPr/>
              </a:pPr>
              <a:t>1</a:t>
            </a:fld>
            <a:endParaRPr lang="en-US" smtClean="0">
              <a:solidFill>
                <a:srgbClr val="000000"/>
              </a:solidFill>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We are going to play a quick game of Myth</a:t>
            </a:r>
            <a:r>
              <a:rPr lang="en-US" baseline="0" dirty="0" smtClean="0">
                <a:latin typeface="Times New Roman" pitchFamily="18" charset="0"/>
                <a:cs typeface="Times New Roman" pitchFamily="18" charset="0"/>
              </a:rPr>
              <a:t> Busters. </a:t>
            </a:r>
            <a:r>
              <a:rPr lang="en-US" dirty="0" smtClean="0">
                <a:latin typeface="Times New Roman" pitchFamily="18" charset="0"/>
                <a:cs typeface="Times New Roman" pitchFamily="18" charset="0"/>
              </a:rPr>
              <a:t>The goal</a:t>
            </a:r>
            <a:r>
              <a:rPr lang="en-US" baseline="0" dirty="0" smtClean="0">
                <a:latin typeface="Times New Roman" pitchFamily="18" charset="0"/>
                <a:cs typeface="Times New Roman" pitchFamily="18" charset="0"/>
              </a:rPr>
              <a:t> here is to </a:t>
            </a:r>
            <a:r>
              <a:rPr lang="en-US" b="1" baseline="0" dirty="0" smtClean="0">
                <a:latin typeface="Times New Roman" pitchFamily="18" charset="0"/>
                <a:cs typeface="Times New Roman" pitchFamily="18" charset="0"/>
              </a:rPr>
              <a:t>demonstrate</a:t>
            </a:r>
            <a:r>
              <a:rPr lang="en-US" baseline="0" dirty="0" smtClean="0">
                <a:latin typeface="Times New Roman" pitchFamily="18" charset="0"/>
                <a:cs typeface="Times New Roman" pitchFamily="18" charset="0"/>
              </a:rPr>
              <a:t> an engaging way to build a common and accurate understanding of the Common Core.  </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Has anyone seen this show before?  The premise is… I’ll put up an idea, and you will use your pink card to show if the statement on the screen is a myth or a fact.</a:t>
            </a:r>
            <a:r>
              <a:rPr lang="en-US" dirty="0" smtClean="0">
                <a:latin typeface="Times New Roman" pitchFamily="18" charset="0"/>
                <a:cs typeface="Times New Roman" pitchFamily="18" charset="0"/>
              </a:rPr>
              <a:t>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You may know the answers to these myth busters and the idea is to demonstrate how you can use this as a training tool with teachers in your district.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We</a:t>
            </a:r>
            <a:r>
              <a:rPr lang="en-US" baseline="0" dirty="0" smtClean="0">
                <a:latin typeface="Times New Roman" pitchFamily="18" charset="0"/>
                <a:cs typeface="Times New Roman" pitchFamily="18" charset="0"/>
              </a:rPr>
              <a:t> have created about 15 slides for you to use in your district training (in your myth buster folder on the CD)</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You will also want to create myth slides that match the myths in your district – based upon the questions you are receiving in your district.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r>
              <a:rPr lang="en-US" dirty="0" smtClean="0">
                <a:latin typeface="Times New Roman" pitchFamily="18" charset="0"/>
                <a:ea typeface="ＭＳ Ｐゴシック" pitchFamily="34" charset="-128"/>
                <a:cs typeface="Times New Roman" pitchFamily="18" charset="0"/>
              </a:rPr>
              <a:t>From </a:t>
            </a:r>
            <a:r>
              <a:rPr lang="en-US" i="1" dirty="0" smtClean="0">
                <a:latin typeface="Times New Roman" pitchFamily="18" charset="0"/>
                <a:ea typeface="ＭＳ Ｐゴシック" pitchFamily="34" charset="-128"/>
                <a:cs typeface="Times New Roman" pitchFamily="18" charset="0"/>
              </a:rPr>
              <a:t>Harvard Educational</a:t>
            </a:r>
            <a:r>
              <a:rPr lang="en-US" i="1" baseline="0" dirty="0" smtClean="0">
                <a:latin typeface="Times New Roman" pitchFamily="18" charset="0"/>
                <a:ea typeface="ＭＳ Ｐゴシック" pitchFamily="34" charset="-128"/>
                <a:cs typeface="Times New Roman" pitchFamily="18" charset="0"/>
              </a:rPr>
              <a:t> R</a:t>
            </a:r>
            <a:r>
              <a:rPr lang="en-US" i="1" dirty="0" smtClean="0">
                <a:latin typeface="Times New Roman" pitchFamily="18" charset="0"/>
                <a:ea typeface="ＭＳ Ｐゴシック" pitchFamily="34" charset="-128"/>
                <a:cs typeface="Times New Roman" pitchFamily="18" charset="0"/>
              </a:rPr>
              <a:t>eview</a:t>
            </a:r>
            <a:r>
              <a:rPr lang="en-US" dirty="0" smtClean="0">
                <a:latin typeface="Times New Roman" pitchFamily="18" charset="0"/>
                <a:ea typeface="ＭＳ Ｐゴシック" pitchFamily="34" charset="-128"/>
                <a:cs typeface="Times New Roman" pitchFamily="18" charset="0"/>
              </a:rPr>
              <a:t>. </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While the content of the sets of standards may be similar (crosswalks) the level of knowledge and skills the CCSS call for is quite different from what current standards expect and what schools currently practice. </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And, the Common Core State Standards have the same anchor standards in Reading, Writing, Speaking and Listening, and Language,</a:t>
            </a:r>
            <a:r>
              <a:rPr lang="en-US" baseline="0" dirty="0" smtClean="0">
                <a:latin typeface="Times New Roman" pitchFamily="18" charset="0"/>
                <a:ea typeface="ＭＳ Ｐゴシック" pitchFamily="34" charset="-128"/>
                <a:cs typeface="Times New Roman" pitchFamily="18" charset="0"/>
              </a:rPr>
              <a:t> K-12.  </a:t>
            </a:r>
          </a:p>
          <a:p>
            <a:endParaRPr lang="en-US" baseline="0" dirty="0" smtClean="0">
              <a:latin typeface="Times New Roman" pitchFamily="18" charset="0"/>
              <a:ea typeface="ＭＳ Ｐゴシック" pitchFamily="34" charset="-128"/>
              <a:cs typeface="Times New Roman" pitchFamily="18" charset="0"/>
            </a:endParaRPr>
          </a:p>
          <a:p>
            <a:r>
              <a:rPr lang="en-US" baseline="0" dirty="0" smtClean="0">
                <a:latin typeface="Times New Roman" pitchFamily="18" charset="0"/>
                <a:ea typeface="ＭＳ Ｐゴシック" pitchFamily="34" charset="-128"/>
                <a:cs typeface="Times New Roman" pitchFamily="18" charset="0"/>
              </a:rPr>
              <a:t>We can clearly articulate vertical alignment with the Common Core State Standards.</a:t>
            </a:r>
            <a:endParaRPr lang="en-US" dirty="0" smtClean="0">
              <a:latin typeface="Times New Roman" pitchFamily="18" charset="0"/>
              <a:ea typeface="ＭＳ Ｐゴシック" pitchFamily="34" charset="-128"/>
              <a:cs typeface="Times New Roman" pitchFamily="18" charset="0"/>
            </a:endParaRPr>
          </a:p>
        </p:txBody>
      </p:sp>
      <p:sp>
        <p:nvSpPr>
          <p:cNvPr id="23556" name="Slide Number Placeholder 3"/>
          <p:cNvSpPr>
            <a:spLocks noGrp="1"/>
          </p:cNvSpPr>
          <p:nvPr>
            <p:ph type="sldNum" sz="quarter" idx="5"/>
          </p:nvPr>
        </p:nvSpPr>
        <p:spPr>
          <a:noFill/>
        </p:spPr>
        <p:txBody>
          <a:bodyPr/>
          <a:lstStyle/>
          <a:p>
            <a:fld id="{A9F0F454-EF41-4A3C-9817-3C00E8E122D7}"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r>
              <a:rPr lang="en-US" dirty="0" smtClean="0">
                <a:latin typeface="Times New Roman" pitchFamily="18" charset="0"/>
                <a:ea typeface="ＭＳ Ｐゴシック" pitchFamily="34" charset="-128"/>
                <a:cs typeface="Times New Roman" pitchFamily="18" charset="0"/>
              </a:rPr>
              <a:t>From </a:t>
            </a:r>
            <a:r>
              <a:rPr lang="en-US" i="1" dirty="0" smtClean="0">
                <a:latin typeface="Times New Roman" pitchFamily="18" charset="0"/>
                <a:ea typeface="ＭＳ Ｐゴシック" pitchFamily="34" charset="-128"/>
                <a:cs typeface="Times New Roman" pitchFamily="18" charset="0"/>
              </a:rPr>
              <a:t>Harvard Educational Review </a:t>
            </a:r>
            <a:r>
              <a:rPr lang="en-US" dirty="0" smtClean="0">
                <a:latin typeface="Times New Roman" pitchFamily="18" charset="0"/>
                <a:ea typeface="ＭＳ Ｐゴシック" pitchFamily="34" charset="-128"/>
                <a:cs typeface="Times New Roman" pitchFamily="18" charset="0"/>
              </a:rPr>
              <a:t>article:</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Standards</a:t>
            </a:r>
            <a:r>
              <a:rPr lang="en-US" baseline="0" dirty="0" smtClean="0">
                <a:latin typeface="Times New Roman" pitchFamily="18" charset="0"/>
                <a:ea typeface="ＭＳ Ｐゴシック" pitchFamily="34" charset="-128"/>
                <a:cs typeface="Times New Roman" pitchFamily="18" charset="0"/>
              </a:rPr>
              <a:t> by themselves do not improve education.  Districts and schools will have to make instructional shifts and implement the Standards with fidelity.  This will require </a:t>
            </a:r>
            <a:endParaRPr lang="en-US" dirty="0" smtClean="0">
              <a:latin typeface="Times New Roman" pitchFamily="18" charset="0"/>
              <a:ea typeface="ＭＳ Ｐゴシック" pitchFamily="34" charset="-128"/>
              <a:cs typeface="Times New Roman" pitchFamily="18" charset="0"/>
            </a:endParaRP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Advocates have high hopes…yet even the most passionate advocate will acknowledge that standards, by themselves, do not improve education. To have an effect on the day to day interaction between students and teachers (thus improving learning), states and districts will have to implement the standards with fidelity. </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This will require changes to curricula and assessment to align with the standards, professional</a:t>
            </a:r>
            <a:r>
              <a:rPr lang="en-US" baseline="0" dirty="0" smtClean="0">
                <a:latin typeface="Times New Roman" pitchFamily="18" charset="0"/>
                <a:ea typeface="ＭＳ Ｐゴシック" pitchFamily="34" charset="-128"/>
                <a:cs typeface="Times New Roman" pitchFamily="18" charset="0"/>
              </a:rPr>
              <a:t> development</a:t>
            </a:r>
            <a:r>
              <a:rPr lang="en-US" dirty="0" smtClean="0">
                <a:latin typeface="Times New Roman" pitchFamily="18" charset="0"/>
                <a:ea typeface="ＭＳ Ｐゴシック" pitchFamily="34" charset="-128"/>
                <a:cs typeface="Times New Roman" pitchFamily="18" charset="0"/>
              </a:rPr>
              <a:t> to ensure that teachers know what they are expected to teach, and ultimately changes in teacher education so that all teachers have the capability to teach all students the standards. </a:t>
            </a:r>
          </a:p>
        </p:txBody>
      </p:sp>
      <p:sp>
        <p:nvSpPr>
          <p:cNvPr id="26628" name="Slide Number Placeholder 3"/>
          <p:cNvSpPr>
            <a:spLocks noGrp="1"/>
          </p:cNvSpPr>
          <p:nvPr>
            <p:ph type="sldNum" sz="quarter" idx="5"/>
          </p:nvPr>
        </p:nvSpPr>
        <p:spPr>
          <a:noFill/>
        </p:spPr>
        <p:txBody>
          <a:bodyPr/>
          <a:lstStyle/>
          <a:p>
            <a:fld id="{DD03FABB-2E84-4E40-BB13-560F6E68F898}"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r>
              <a:rPr lang="en-US" dirty="0" smtClean="0">
                <a:latin typeface="Times New Roman" pitchFamily="18" charset="0"/>
                <a:ea typeface="ＭＳ Ｐゴシック" pitchFamily="34" charset="-128"/>
                <a:cs typeface="Times New Roman" pitchFamily="18" charset="0"/>
              </a:rPr>
              <a:t>Go</a:t>
            </a:r>
            <a:r>
              <a:rPr lang="en-US" baseline="0" dirty="0" smtClean="0">
                <a:latin typeface="Times New Roman" pitchFamily="18" charset="0"/>
                <a:ea typeface="ＭＳ Ｐゴシック" pitchFamily="34" charset="-128"/>
                <a:cs typeface="Times New Roman" pitchFamily="18" charset="0"/>
              </a:rPr>
              <a:t> to handout on the amount of fiction/non-fiction reading required for grade level spans. </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a:cs typeface="Times New Roman" pitchFamily="18" charset="0"/>
              </a:rPr>
              <a:t>Because the ELA classroom must focus on literature that includes stories, drama, and poetry, as well as, literary nonfiction, a great deal of informational reading must take place in other classes. The Standards require that a great deal of reading informational texts takes place in and outside the ELA classroom.  It is a shared responsibility across disciplines.  </a:t>
            </a:r>
          </a:p>
          <a:p>
            <a:endParaRPr lang="en-US" dirty="0" smtClean="0">
              <a:latin typeface="Times New Roman" pitchFamily="18" charset="0"/>
              <a:ea typeface="ＭＳ Ｐゴシック"/>
              <a:cs typeface="Times New Roman" pitchFamily="18" charset="0"/>
            </a:endParaRPr>
          </a:p>
          <a:p>
            <a:r>
              <a:rPr lang="en-US" b="1" dirty="0" smtClean="0">
                <a:latin typeface="Times New Roman" pitchFamily="18" charset="0"/>
                <a:ea typeface="ＭＳ Ｐゴシック"/>
                <a:cs typeface="Times New Roman" pitchFamily="18" charset="0"/>
              </a:rPr>
              <a:t>Refer to page 5 in the Common Core </a:t>
            </a:r>
            <a:r>
              <a:rPr lang="en-US" dirty="0" smtClean="0">
                <a:latin typeface="Times New Roman" pitchFamily="18" charset="0"/>
                <a:ea typeface="ＭＳ Ｐゴシック"/>
                <a:cs typeface="Times New Roman" pitchFamily="18" charset="0"/>
              </a:rPr>
              <a:t>– based on the evaluation of NAEP assessments administered in 12</a:t>
            </a:r>
            <a:r>
              <a:rPr lang="en-US" baseline="30000" dirty="0" smtClean="0">
                <a:latin typeface="Times New Roman" pitchFamily="18" charset="0"/>
                <a:ea typeface="ＭＳ Ｐゴシック"/>
                <a:cs typeface="Times New Roman" pitchFamily="18" charset="0"/>
              </a:rPr>
              <a:t>th</a:t>
            </a:r>
            <a:r>
              <a:rPr lang="en-US" dirty="0" smtClean="0">
                <a:latin typeface="Times New Roman" pitchFamily="18" charset="0"/>
                <a:ea typeface="ＭＳ Ｐゴシック"/>
                <a:cs typeface="Times New Roman" pitchFamily="18" charset="0"/>
              </a:rPr>
              <a:t> grade, 30% of the passages are literary and 70% are informational.  This data precipitated the shift to an emphasis on informational texts.  And, the percentages in the NAEP table on page 5 in the introduction of the CCSS reflect the SUM of student reading, not just reading in ELA classrooms.  </a:t>
            </a:r>
          </a:p>
          <a:p>
            <a:endParaRPr lang="en-US" dirty="0" smtClean="0">
              <a:latin typeface="Times New Roman" pitchFamily="18" charset="0"/>
              <a:ea typeface="ＭＳ Ｐゴシック"/>
              <a:cs typeface="Times New Roman" pitchFamily="18" charset="0"/>
            </a:endParaRPr>
          </a:p>
          <a:p>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p:txBody>
      </p:sp>
      <p:sp>
        <p:nvSpPr>
          <p:cNvPr id="27652" name="Slide Number Placeholder 3"/>
          <p:cNvSpPr>
            <a:spLocks noGrp="1"/>
          </p:cNvSpPr>
          <p:nvPr>
            <p:ph type="sldNum" sz="quarter" idx="5"/>
          </p:nvPr>
        </p:nvSpPr>
        <p:spPr>
          <a:noFill/>
        </p:spPr>
        <p:txBody>
          <a:bodyPr/>
          <a:lstStyle/>
          <a:p>
            <a:fld id="{11E46EA2-59BC-449C-BEC3-2E03CD810684}"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dirty="0" smtClean="0">
                <a:latin typeface="Times New Roman" pitchFamily="18" charset="0"/>
                <a:ea typeface="ＭＳ Ｐゴシック" pitchFamily="34" charset="-128"/>
                <a:cs typeface="Times New Roman" pitchFamily="18" charset="0"/>
              </a:rPr>
              <a:t>Text</a:t>
            </a:r>
            <a:r>
              <a:rPr lang="en-US" baseline="0" dirty="0" smtClean="0">
                <a:latin typeface="Times New Roman" pitchFamily="18" charset="0"/>
                <a:ea typeface="ＭＳ Ｐゴシック" pitchFamily="34" charset="-128"/>
                <a:cs typeface="Times New Roman" pitchFamily="18" charset="0"/>
              </a:rPr>
              <a:t> exemplars are a guide for what students should be reading at a particular grade level.  It is not a required reading list.  </a:t>
            </a:r>
          </a:p>
          <a:p>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In Appendix B, the text exemplars are supplemented by performance tasks that help clarify the meaning of the Standards.</a:t>
            </a:r>
          </a:p>
          <a:p>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Reading lists are school and district based decisions.  </a:t>
            </a:r>
          </a:p>
          <a:p>
            <a:endParaRPr lang="en-US" dirty="0" smtClean="0">
              <a:latin typeface="Arial" pitchFamily="34" charset="0"/>
              <a:ea typeface="ＭＳ Ｐゴシック" pitchFamily="34" charset="-128"/>
            </a:endParaRPr>
          </a:p>
        </p:txBody>
      </p:sp>
      <p:sp>
        <p:nvSpPr>
          <p:cNvPr id="30724" name="Slide Number Placeholder 3"/>
          <p:cNvSpPr>
            <a:spLocks noGrp="1"/>
          </p:cNvSpPr>
          <p:nvPr>
            <p:ph type="sldNum" sz="quarter" idx="5"/>
          </p:nvPr>
        </p:nvSpPr>
        <p:spPr>
          <a:noFill/>
        </p:spPr>
        <p:txBody>
          <a:bodyPr/>
          <a:lstStyle/>
          <a:p>
            <a:fld id="{B336BACF-FB71-4B88-B62B-E4E47A6DAE61}"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US" dirty="0" smtClean="0">
                <a:latin typeface="Times New Roman" pitchFamily="18" charset="0"/>
                <a:ea typeface="ＭＳ Ｐゴシック" pitchFamily="34" charset="-128"/>
                <a:cs typeface="Times New Roman" pitchFamily="18" charset="0"/>
              </a:rPr>
              <a:t>Accelerated Reader is a quantitative tool and does not take into consideration all the parts of text complexity.  </a:t>
            </a:r>
          </a:p>
          <a:p>
            <a:endParaRPr lang="en-US" dirty="0" smtClean="0">
              <a:latin typeface="Times New Roman" pitchFamily="18" charset="0"/>
              <a:ea typeface="ＭＳ Ｐゴシック" pitchFamily="34" charset="-128"/>
              <a:cs typeface="Times New Roman" pitchFamily="18" charset="0"/>
            </a:endParaRPr>
          </a:p>
          <a:p>
            <a:r>
              <a:rPr lang="en-US" dirty="0" smtClean="0">
                <a:latin typeface="Times New Roman" pitchFamily="18" charset="0"/>
                <a:ea typeface="ＭＳ Ｐゴシック" pitchFamily="34" charset="-128"/>
                <a:cs typeface="Times New Roman" pitchFamily="18" charset="0"/>
              </a:rPr>
              <a:t>We must equally consider qualitative, reader and task</a:t>
            </a:r>
            <a:r>
              <a:rPr lang="en-US" baseline="0" dirty="0" smtClean="0">
                <a:latin typeface="Times New Roman" pitchFamily="18" charset="0"/>
                <a:ea typeface="ＭＳ Ｐゴシック" pitchFamily="34" charset="-128"/>
                <a:cs typeface="Times New Roman" pitchFamily="18" charset="0"/>
              </a:rPr>
              <a:t> </a:t>
            </a:r>
            <a:r>
              <a:rPr lang="en-US" dirty="0" smtClean="0">
                <a:latin typeface="Times New Roman" pitchFamily="18" charset="0"/>
                <a:ea typeface="ＭＳ Ｐゴシック" pitchFamily="34" charset="-128"/>
                <a:cs typeface="Times New Roman" pitchFamily="18" charset="0"/>
              </a:rPr>
              <a:t>measures.  </a:t>
            </a:r>
          </a:p>
        </p:txBody>
      </p:sp>
      <p:sp>
        <p:nvSpPr>
          <p:cNvPr id="33796" name="Slide Number Placeholder 3"/>
          <p:cNvSpPr>
            <a:spLocks noGrp="1"/>
          </p:cNvSpPr>
          <p:nvPr>
            <p:ph type="sldNum" sz="quarter" idx="5"/>
          </p:nvPr>
        </p:nvSpPr>
        <p:spPr>
          <a:noFill/>
        </p:spPr>
        <p:txBody>
          <a:bodyPr/>
          <a:lstStyle/>
          <a:p>
            <a:fld id="{E398AB47-060F-450E-8D25-5150AEBCBD47}"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ea typeface="ＭＳ Ｐゴシック"/>
                <a:cs typeface="Times New Roman" pitchFamily="18" charset="0"/>
              </a:rPr>
              <a:t>The Common Core State Standards is not an exhaustive list but defines what is most essential.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Times New Roman" pitchFamily="18" charset="0"/>
                <a:ea typeface="ＭＳ Ｐゴシック" pitchFamily="34" charset="-128"/>
                <a:cs typeface="Times New Roman" pitchFamily="18" charset="0"/>
              </a:rPr>
              <a:t>While the standards focus on what is most essential, they do not describe all that can or should be taught.</a:t>
            </a:r>
            <a:endParaRPr lang="en-US"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pitchFamily="34" charset="-128"/>
                <a:cs typeface="Times New Roman" pitchFamily="18" charset="0"/>
              </a:rPr>
              <a:t>It is a district</a:t>
            </a:r>
            <a:r>
              <a:rPr lang="en-US" baseline="0" dirty="0" smtClean="0">
                <a:latin typeface="Times New Roman" pitchFamily="18" charset="0"/>
                <a:ea typeface="ＭＳ Ｐゴシック" pitchFamily="34" charset="-128"/>
                <a:cs typeface="Times New Roman" pitchFamily="18" charset="0"/>
              </a:rPr>
              <a:t> decision as to when or if you teach cursive writing. (Refer to page 6, Common Core)</a:t>
            </a:r>
          </a:p>
          <a:p>
            <a:endParaRPr lang="en-US" baseline="0" dirty="0" smtClean="0">
              <a:latin typeface="Times New Roman" pitchFamily="18" charset="0"/>
              <a:ea typeface="ＭＳ Ｐゴシック" pitchFamily="34" charset="-128"/>
              <a:cs typeface="Times New Roman" pitchFamily="18" charset="0"/>
            </a:endParaRPr>
          </a:p>
          <a:p>
            <a:r>
              <a:rPr lang="en-US" b="1" baseline="0" dirty="0" smtClean="0">
                <a:latin typeface="Times New Roman" pitchFamily="18" charset="0"/>
                <a:ea typeface="ＭＳ Ｐゴシック" pitchFamily="34" charset="-128"/>
                <a:cs typeface="Times New Roman" pitchFamily="18" charset="0"/>
              </a:rPr>
              <a:t>NOTE:  In your trainer notes, there is a place to take notes about the myths.</a:t>
            </a:r>
          </a:p>
          <a:p>
            <a:endParaRPr lang="en-US" b="1" baseline="0" dirty="0" smtClean="0">
              <a:latin typeface="Times New Roman" pitchFamily="18" charset="0"/>
              <a:ea typeface="ＭＳ Ｐゴシック" pitchFamily="34" charset="-128"/>
              <a:cs typeface="Times New Roman" pitchFamily="18" charset="0"/>
            </a:endParaRPr>
          </a:p>
          <a:p>
            <a:r>
              <a:rPr lang="en-US" b="0" baseline="0" dirty="0" smtClean="0">
                <a:latin typeface="Times New Roman" pitchFamily="18" charset="0"/>
                <a:ea typeface="ＭＳ Ｐゴシック" pitchFamily="34" charset="-128"/>
                <a:cs typeface="Times New Roman" pitchFamily="18" charset="0"/>
              </a:rPr>
              <a:t>Did any surprise you?  </a:t>
            </a:r>
          </a:p>
          <a:p>
            <a:endParaRPr lang="en-US" b="0" baseline="0" dirty="0" smtClean="0">
              <a:latin typeface="Times New Roman" pitchFamily="18" charset="0"/>
              <a:ea typeface="ＭＳ Ｐゴシック" pitchFamily="34" charset="-128"/>
              <a:cs typeface="Times New Roman" pitchFamily="18" charset="0"/>
            </a:endParaRPr>
          </a:p>
          <a:p>
            <a:r>
              <a:rPr lang="en-US" b="0" baseline="0" dirty="0" smtClean="0">
                <a:latin typeface="Times New Roman" pitchFamily="18" charset="0"/>
                <a:ea typeface="ＭＳ Ｐゴシック" pitchFamily="34" charset="-128"/>
                <a:cs typeface="Times New Roman" pitchFamily="18" charset="0"/>
              </a:rPr>
              <a:t>Do you have any questions?</a:t>
            </a:r>
          </a:p>
          <a:p>
            <a:endParaRPr lang="en-US" b="0" baseline="0" dirty="0" smtClean="0">
              <a:latin typeface="Times New Roman" pitchFamily="18" charset="0"/>
              <a:ea typeface="ＭＳ Ｐゴシック" pitchFamily="34" charset="-128"/>
              <a:cs typeface="Times New Roman" pitchFamily="18" charset="0"/>
            </a:endParaRPr>
          </a:p>
          <a:p>
            <a:r>
              <a:rPr lang="en-US" b="0" baseline="0" dirty="0" smtClean="0">
                <a:latin typeface="Times New Roman" pitchFamily="18" charset="0"/>
                <a:ea typeface="ＭＳ Ｐゴシック" pitchFamily="34" charset="-128"/>
                <a:cs typeface="Times New Roman" pitchFamily="18" charset="0"/>
              </a:rPr>
              <a:t>Again, on your CD, you have 15 examples of Myth Busters we are commonly asked.</a:t>
            </a:r>
          </a:p>
          <a:p>
            <a:endParaRPr lang="en-US" b="0" baseline="0" dirty="0" smtClean="0">
              <a:latin typeface="Times New Roman" pitchFamily="18" charset="0"/>
              <a:ea typeface="ＭＳ Ｐゴシック" pitchFamily="34" charset="-128"/>
              <a:cs typeface="Times New Roman" pitchFamily="18" charset="0"/>
            </a:endParaRPr>
          </a:p>
          <a:p>
            <a:r>
              <a:rPr lang="en-US" b="0" baseline="0" dirty="0" smtClean="0">
                <a:latin typeface="Times New Roman" pitchFamily="18" charset="0"/>
                <a:ea typeface="ＭＳ Ｐゴシック" pitchFamily="34" charset="-128"/>
                <a:cs typeface="Times New Roman" pitchFamily="18" charset="0"/>
              </a:rPr>
              <a:t>You can create your own based on questions you receive in your district.  </a:t>
            </a:r>
            <a:endParaRPr lang="en-US" b="1" baseline="0" dirty="0" smtClean="0">
              <a:latin typeface="Times New Roman" pitchFamily="18" charset="0"/>
              <a:ea typeface="ＭＳ Ｐゴシック" pitchFamily="34" charset="-128"/>
              <a:cs typeface="Times New Roman" pitchFamily="18" charset="0"/>
            </a:endParaRPr>
          </a:p>
          <a:p>
            <a:endParaRPr lang="en-US" baseline="0" dirty="0" smtClean="0">
              <a:latin typeface="Arial" pitchFamily="34" charset="0"/>
              <a:ea typeface="ＭＳ Ｐゴシック" pitchFamily="34" charset="-128"/>
            </a:endParaRPr>
          </a:p>
        </p:txBody>
      </p:sp>
      <p:sp>
        <p:nvSpPr>
          <p:cNvPr id="34820" name="Slide Number Placeholder 3"/>
          <p:cNvSpPr>
            <a:spLocks noGrp="1"/>
          </p:cNvSpPr>
          <p:nvPr>
            <p:ph type="sldNum" sz="quarter" idx="5"/>
          </p:nvPr>
        </p:nvSpPr>
        <p:spPr>
          <a:noFill/>
        </p:spPr>
        <p:txBody>
          <a:bodyPr/>
          <a:lstStyle/>
          <a:p>
            <a:fld id="{6339AFF0-4D5A-46C4-8C72-7A6D4EDA35C7}"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normAutofit/>
          </a:bodyPr>
          <a:lstStyle/>
          <a:p>
            <a:endParaRPr lang="en-US" sz="1600" baseline="0" dirty="0" smtClean="0">
              <a:latin typeface="Times New Roman" pitchFamily="18" charset="0"/>
              <a:ea typeface="ＭＳ Ｐゴシック" pitchFamily="34" charset="-128"/>
              <a:cs typeface="Times New Roman" pitchFamily="18" charset="0"/>
            </a:endParaRPr>
          </a:p>
          <a:p>
            <a:r>
              <a:rPr lang="en-US" sz="1600" baseline="0" dirty="0" smtClean="0">
                <a:latin typeface="Times New Roman" pitchFamily="18" charset="0"/>
                <a:ea typeface="ＭＳ Ｐゴシック" pitchFamily="34" charset="-128"/>
                <a:cs typeface="Times New Roman" pitchFamily="18" charset="0"/>
              </a:rPr>
              <a:t>Right now, we want to give you an opportunity to discuss text complexity.  Talk at your tables about questions and concerns for Washington County Schools about how you are addressing text complexity.  Take about five minutes and we will debrief.  </a:t>
            </a:r>
          </a:p>
          <a:p>
            <a:endParaRPr lang="en-US" sz="1600" baseline="0" dirty="0" smtClean="0">
              <a:latin typeface="Times New Roman" pitchFamily="18" charset="0"/>
              <a:ea typeface="ＭＳ Ｐゴシック" pitchFamily="34" charset="-128"/>
              <a:cs typeface="Times New Roman" pitchFamily="18" charset="0"/>
            </a:endParaRPr>
          </a:p>
          <a:p>
            <a:r>
              <a:rPr lang="en-US" sz="1600" baseline="0" dirty="0" smtClean="0">
                <a:latin typeface="Times New Roman" pitchFamily="18" charset="0"/>
                <a:ea typeface="ＭＳ Ｐゴシック" pitchFamily="34" charset="-128"/>
                <a:cs typeface="Times New Roman" pitchFamily="18" charset="0"/>
              </a:rPr>
              <a:t>Whole group share out….</a:t>
            </a:r>
          </a:p>
          <a:p>
            <a:endParaRPr lang="en-US" sz="1600" baseline="0" dirty="0" smtClean="0">
              <a:latin typeface="Times New Roman" pitchFamily="18" charset="0"/>
              <a:ea typeface="ＭＳ Ｐゴシック" pitchFamily="34" charset="-128"/>
              <a:cs typeface="Times New Roman" pitchFamily="18" charset="0"/>
            </a:endParaRPr>
          </a:p>
          <a:p>
            <a:r>
              <a:rPr lang="en-US" sz="1600" baseline="0" dirty="0" smtClean="0">
                <a:latin typeface="Times New Roman" pitchFamily="18" charset="0"/>
                <a:ea typeface="ＭＳ Ｐゴシック" pitchFamily="34" charset="-128"/>
                <a:cs typeface="Times New Roman" pitchFamily="18" charset="0"/>
              </a:rPr>
              <a:t>Today, we are going to take you through a process for evaluating the text complexity that has been developed by a multi state consortium of ELA teacher leaders to help schools and districts gain a better understanding of text complexity. And – using text complexity measures to match books to readers. </a:t>
            </a:r>
          </a:p>
        </p:txBody>
      </p:sp>
      <p:sp>
        <p:nvSpPr>
          <p:cNvPr id="24580" name="Slide Number Placeholder 3"/>
          <p:cNvSpPr>
            <a:spLocks noGrp="1"/>
          </p:cNvSpPr>
          <p:nvPr>
            <p:ph type="sldNum" sz="quarter" idx="5"/>
          </p:nvPr>
        </p:nvSpPr>
        <p:spPr>
          <a:noFill/>
        </p:spPr>
        <p:txBody>
          <a:bodyPr/>
          <a:lstStyle/>
          <a:p>
            <a:fld id="{15A383A9-8FA9-43E8-A521-A223FC76A173}"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r>
              <a:rPr lang="en-US" sz="1600" baseline="0" dirty="0" smtClean="0">
                <a:latin typeface="Times New Roman" pitchFamily="18" charset="0"/>
                <a:ea typeface="ＭＳ Ｐゴシック" pitchFamily="34" charset="-128"/>
                <a:cs typeface="Times New Roman" pitchFamily="18" charset="0"/>
              </a:rPr>
              <a:t>We are going to watch a video created by the New York City Department of Education that provides us with an overview of Text Complexity.  This video is a review of the three parts of Text Complexity.  </a:t>
            </a:r>
          </a:p>
          <a:p>
            <a:endParaRPr lang="en-US" sz="1600" baseline="0" dirty="0" smtClean="0">
              <a:latin typeface="Times New Roman" pitchFamily="18" charset="0"/>
              <a:ea typeface="ＭＳ Ｐゴシック" pitchFamily="34" charset="-128"/>
              <a:cs typeface="Times New Roman" pitchFamily="18" charset="0"/>
            </a:endParaRPr>
          </a:p>
        </p:txBody>
      </p:sp>
      <p:sp>
        <p:nvSpPr>
          <p:cNvPr id="25604" name="Slide Number Placeholder 3"/>
          <p:cNvSpPr>
            <a:spLocks noGrp="1"/>
          </p:cNvSpPr>
          <p:nvPr>
            <p:ph type="sldNum" sz="quarter" idx="5"/>
          </p:nvPr>
        </p:nvSpPr>
        <p:spPr>
          <a:noFill/>
        </p:spPr>
        <p:txBody>
          <a:bodyPr/>
          <a:lstStyle/>
          <a:p>
            <a:fld id="{51796E97-214D-43CE-95BF-D297804182B4}"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r>
              <a:rPr lang="en-US" sz="1600" dirty="0" smtClean="0">
                <a:latin typeface="Arial" pitchFamily="34" charset="0"/>
                <a:ea typeface="ＭＳ Ｐゴシック" pitchFamily="34" charset="-128"/>
              </a:rPr>
              <a:t>Now that we are all using the same terminology and understanding  around text complexity,</a:t>
            </a:r>
            <a:r>
              <a:rPr lang="en-US" sz="1600" baseline="0" dirty="0" smtClean="0">
                <a:latin typeface="Arial" pitchFamily="34" charset="0"/>
                <a:ea typeface="ＭＳ Ｐゴシック" pitchFamily="34" charset="-128"/>
              </a:rPr>
              <a:t> let’s look at how we measure the complexity of a text.  </a:t>
            </a:r>
          </a:p>
          <a:p>
            <a:endParaRPr lang="en-US" sz="1600" baseline="0" dirty="0" smtClean="0">
              <a:latin typeface="Arial" pitchFamily="34" charset="0"/>
              <a:ea typeface="ＭＳ Ｐゴシック" pitchFamily="34" charset="-128"/>
            </a:endParaRPr>
          </a:p>
          <a:p>
            <a:r>
              <a:rPr lang="en-US" sz="1600" baseline="0" dirty="0" smtClean="0">
                <a:latin typeface="Arial" pitchFamily="34" charset="0"/>
                <a:ea typeface="ＭＳ Ｐゴシック" pitchFamily="34" charset="-128"/>
              </a:rPr>
              <a:t>In order to provide you a model, we are going to walk you through the process that we used to determine text complexity for the novel The Book Thief. </a:t>
            </a:r>
          </a:p>
          <a:p>
            <a:endParaRPr lang="en-US" sz="1600" baseline="0" dirty="0" smtClean="0">
              <a:latin typeface="Arial" pitchFamily="34" charset="0"/>
              <a:ea typeface="ＭＳ Ｐゴシック" pitchFamily="34" charset="-128"/>
            </a:endParaRPr>
          </a:p>
          <a:p>
            <a:r>
              <a:rPr lang="en-US" sz="1600" baseline="0" dirty="0" smtClean="0">
                <a:latin typeface="Arial" pitchFamily="34" charset="0"/>
                <a:ea typeface="ＭＳ Ｐゴシック" pitchFamily="34" charset="-128"/>
              </a:rPr>
              <a:t>we are going to take you through the process step by step… and then, you will work together in grade span groups to practice analyzing a text. </a:t>
            </a:r>
          </a:p>
          <a:p>
            <a:endParaRPr lang="en-US" sz="1600" baseline="0" dirty="0" smtClean="0">
              <a:latin typeface="Arial" pitchFamily="34" charset="0"/>
              <a:ea typeface="ＭＳ Ｐゴシック" pitchFamily="34" charset="-128"/>
            </a:endParaRPr>
          </a:p>
          <a:p>
            <a:r>
              <a:rPr lang="en-US" sz="1200" baseline="0" dirty="0" smtClean="0">
                <a:latin typeface="Arial" pitchFamily="34" charset="0"/>
                <a:ea typeface="ＭＳ Ｐゴシック" pitchFamily="34" charset="-128"/>
              </a:rPr>
              <a:t>This process is the same for both literary and informational texts. </a:t>
            </a:r>
            <a:endParaRPr lang="en-US" sz="1600" baseline="0" dirty="0" smtClean="0">
              <a:latin typeface="Arial" pitchFamily="34" charset="0"/>
              <a:ea typeface="ＭＳ Ｐゴシック" pitchFamily="34" charset="-128"/>
            </a:endParaRPr>
          </a:p>
        </p:txBody>
      </p:sp>
      <p:sp>
        <p:nvSpPr>
          <p:cNvPr id="26628" name="Slide Number Placeholder 3"/>
          <p:cNvSpPr>
            <a:spLocks noGrp="1"/>
          </p:cNvSpPr>
          <p:nvPr>
            <p:ph type="sldNum" sz="quarter" idx="5"/>
          </p:nvPr>
        </p:nvSpPr>
        <p:spPr>
          <a:noFill/>
        </p:spPr>
        <p:txBody>
          <a:bodyPr/>
          <a:lstStyle/>
          <a:p>
            <a:fld id="{B5D8883B-025E-49E9-A2D8-43021322B70D}"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 session goals</a:t>
            </a:r>
          </a:p>
          <a:p>
            <a:endParaRPr lang="en-US" dirty="0" smtClean="0"/>
          </a:p>
          <a:p>
            <a:r>
              <a:rPr lang="en-US" dirty="0" smtClean="0"/>
              <a:t>Overview of Agenda </a:t>
            </a:r>
            <a:endParaRPr lang="en-US" dirty="0"/>
          </a:p>
        </p:txBody>
      </p:sp>
      <p:sp>
        <p:nvSpPr>
          <p:cNvPr id="4" name="Slide Number Placeholder 3"/>
          <p:cNvSpPr>
            <a:spLocks noGrp="1"/>
          </p:cNvSpPr>
          <p:nvPr>
            <p:ph type="sldNum" sz="quarter" idx="10"/>
          </p:nvPr>
        </p:nvSpPr>
        <p:spPr/>
        <p:txBody>
          <a:bodyPr/>
          <a:lstStyle/>
          <a:p>
            <a:fld id="{CE3FDFF2-C57B-4781-BEB3-59ACAE8D7949}" type="slidenum">
              <a:rPr lang="en-US" smtClean="0"/>
              <a:pPr/>
              <a:t>2</a:t>
            </a:fld>
            <a:endParaRPr lang="en-US"/>
          </a:p>
        </p:txBody>
      </p:sp>
    </p:spTree>
    <p:extLst>
      <p:ext uri="{BB962C8B-B14F-4D97-AF65-F5344CB8AC3E}">
        <p14:creationId xmlns:p14="http://schemas.microsoft.com/office/powerpoint/2010/main" xmlns="" val="35122411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normAutofit lnSpcReduction="10000"/>
          </a:bodyPr>
          <a:lstStyle/>
          <a:p>
            <a:r>
              <a:rPr lang="en-US" sz="1600" dirty="0" smtClean="0">
                <a:latin typeface="Times New Roman" pitchFamily="18" charset="0"/>
                <a:ea typeface="ＭＳ Ｐゴシック" pitchFamily="34" charset="-128"/>
                <a:cs typeface="Times New Roman" pitchFamily="18" charset="0"/>
              </a:rPr>
              <a:t>This is how you will identify the quantitative</a:t>
            </a:r>
            <a:r>
              <a:rPr lang="en-US" sz="1600" baseline="0" dirty="0" smtClean="0">
                <a:latin typeface="Times New Roman" pitchFamily="18" charset="0"/>
                <a:ea typeface="ＭＳ Ｐゴシック" pitchFamily="34" charset="-128"/>
                <a:cs typeface="Times New Roman" pitchFamily="18" charset="0"/>
              </a:rPr>
              <a:t> measure for text complexity. </a:t>
            </a:r>
          </a:p>
          <a:p>
            <a:endParaRPr lang="en-US" sz="1600" b="1" baseline="0" dirty="0" smtClean="0">
              <a:latin typeface="Times New Roman" pitchFamily="18" charset="0"/>
              <a:ea typeface="ＭＳ Ｐゴシック" pitchFamily="34" charset="-128"/>
              <a:cs typeface="Times New Roman" pitchFamily="18" charset="0"/>
            </a:endParaRPr>
          </a:p>
          <a:p>
            <a:r>
              <a:rPr lang="en-US" sz="1600" baseline="0" dirty="0" smtClean="0">
                <a:latin typeface="Times New Roman" pitchFamily="18" charset="0"/>
                <a:ea typeface="ＭＳ Ｐゴシック" pitchFamily="34" charset="-128"/>
                <a:cs typeface="Times New Roman" pitchFamily="18" charset="0"/>
              </a:rPr>
              <a:t>We </a:t>
            </a:r>
            <a:r>
              <a:rPr lang="en-US" sz="1600" dirty="0" smtClean="0">
                <a:latin typeface="Times New Roman" pitchFamily="18" charset="0"/>
                <a:ea typeface="ＭＳ Ｐゴシック" pitchFamily="34" charset="-128"/>
                <a:cs typeface="Times New Roman" pitchFamily="18" charset="0"/>
              </a:rPr>
              <a:t>will we use</a:t>
            </a:r>
            <a:r>
              <a:rPr lang="en-US" sz="1600" baseline="0" dirty="0" smtClean="0">
                <a:latin typeface="Times New Roman" pitchFamily="18" charset="0"/>
                <a:ea typeface="ＭＳ Ｐゴシック" pitchFamily="34" charset="-128"/>
                <a:cs typeface="Times New Roman" pitchFamily="18" charset="0"/>
              </a:rPr>
              <a:t> </a:t>
            </a:r>
            <a:r>
              <a:rPr lang="en-US" sz="1600" dirty="0" smtClean="0">
                <a:latin typeface="Times New Roman" pitchFamily="18" charset="0"/>
                <a:ea typeface="ＭＳ Ｐゴシック" pitchFamily="34" charset="-128"/>
                <a:cs typeface="Times New Roman" pitchFamily="18" charset="0"/>
              </a:rPr>
              <a:t>the </a:t>
            </a:r>
            <a:r>
              <a:rPr lang="en-US" sz="1600" dirty="0" err="1" smtClean="0">
                <a:latin typeface="Times New Roman" pitchFamily="18" charset="0"/>
                <a:ea typeface="ＭＳ Ｐゴシック" pitchFamily="34" charset="-128"/>
                <a:cs typeface="Times New Roman" pitchFamily="18" charset="0"/>
              </a:rPr>
              <a:t>Lexile</a:t>
            </a:r>
            <a:r>
              <a:rPr lang="en-US" sz="1600" dirty="0" smtClean="0">
                <a:latin typeface="Times New Roman" pitchFamily="18" charset="0"/>
                <a:ea typeface="ＭＳ Ｐゴシック" pitchFamily="34" charset="-128"/>
                <a:cs typeface="Times New Roman" pitchFamily="18" charset="0"/>
              </a:rPr>
              <a:t> Framework for Reading. </a:t>
            </a:r>
          </a:p>
          <a:p>
            <a:endParaRPr lang="en-US" sz="1600" baseline="0" dirty="0" smtClean="0">
              <a:latin typeface="Times New Roman" pitchFamily="18" charset="0"/>
              <a:ea typeface="ＭＳ Ｐゴシック" pitchFamily="34" charset="-128"/>
              <a:cs typeface="Times New Roman" pitchFamily="18" charset="0"/>
            </a:endParaRPr>
          </a:p>
          <a:p>
            <a:r>
              <a:rPr lang="en-US" sz="1600" baseline="0" dirty="0" smtClean="0">
                <a:latin typeface="Times New Roman" pitchFamily="18" charset="0"/>
                <a:ea typeface="ＭＳ Ｐゴシック" pitchFamily="34" charset="-128"/>
                <a:cs typeface="Times New Roman" pitchFamily="18" charset="0"/>
              </a:rPr>
              <a:t>If you have a computer, access the following site:  www.lexile.com This site is a very helpful website….  Note the arrow on the screen.  You can type in the title or author to find the </a:t>
            </a:r>
            <a:r>
              <a:rPr lang="en-US" sz="1600" baseline="0" dirty="0" err="1" smtClean="0">
                <a:latin typeface="Times New Roman" pitchFamily="18" charset="0"/>
                <a:ea typeface="ＭＳ Ｐゴシック" pitchFamily="34" charset="-128"/>
                <a:cs typeface="Times New Roman" pitchFamily="18" charset="0"/>
              </a:rPr>
              <a:t>Lexile</a:t>
            </a:r>
            <a:r>
              <a:rPr lang="en-US" sz="1600" baseline="0" dirty="0" smtClean="0">
                <a:latin typeface="Times New Roman" pitchFamily="18" charset="0"/>
                <a:ea typeface="ＭＳ Ｐゴシック" pitchFamily="34" charset="-128"/>
                <a:cs typeface="Times New Roman" pitchFamily="18" charset="0"/>
              </a:rPr>
              <a:t> measure of a text.  It also has a </a:t>
            </a:r>
            <a:r>
              <a:rPr lang="en-US" sz="1600" baseline="0" dirty="0" err="1" smtClean="0">
                <a:latin typeface="Times New Roman" pitchFamily="18" charset="0"/>
                <a:ea typeface="ＭＳ Ｐゴシック" pitchFamily="34" charset="-128"/>
                <a:cs typeface="Times New Roman" pitchFamily="18" charset="0"/>
              </a:rPr>
              <a:t>Lexile</a:t>
            </a:r>
            <a:r>
              <a:rPr lang="en-US" sz="1600" baseline="0" dirty="0" smtClean="0">
                <a:latin typeface="Times New Roman" pitchFamily="18" charset="0"/>
                <a:ea typeface="ＭＳ Ｐゴシック" pitchFamily="34" charset="-128"/>
                <a:cs typeface="Times New Roman" pitchFamily="18" charset="0"/>
              </a:rPr>
              <a:t> analyzer for texts that are not in the bank of </a:t>
            </a:r>
            <a:r>
              <a:rPr lang="en-US" sz="1600" baseline="0" dirty="0" err="1" smtClean="0">
                <a:latin typeface="Times New Roman" pitchFamily="18" charset="0"/>
                <a:ea typeface="ＭＳ Ｐゴシック" pitchFamily="34" charset="-128"/>
                <a:cs typeface="Times New Roman" pitchFamily="18" charset="0"/>
              </a:rPr>
              <a:t>Lexiled</a:t>
            </a:r>
            <a:r>
              <a:rPr lang="en-US" sz="1600" baseline="0" dirty="0" smtClean="0">
                <a:latin typeface="Times New Roman" pitchFamily="18" charset="0"/>
                <a:ea typeface="ＭＳ Ｐゴシック" pitchFamily="34" charset="-128"/>
                <a:cs typeface="Times New Roman" pitchFamily="18" charset="0"/>
              </a:rPr>
              <a:t> texts.  (i.e. newspaper articles, short stories)</a:t>
            </a:r>
          </a:p>
          <a:p>
            <a:endParaRPr lang="en-US" sz="1600" dirty="0" smtClean="0">
              <a:latin typeface="Times New Roman" pitchFamily="18" charset="0"/>
              <a:ea typeface="ＭＳ Ｐゴシック" pitchFamily="34" charset="-128"/>
              <a:cs typeface="Times New Roman" pitchFamily="18" charset="0"/>
            </a:endParaRPr>
          </a:p>
          <a:p>
            <a:r>
              <a:rPr lang="en-US" sz="1600" dirty="0" smtClean="0">
                <a:latin typeface="Times New Roman" pitchFamily="18" charset="0"/>
                <a:ea typeface="ＭＳ Ｐゴシック" pitchFamily="34" charset="-128"/>
                <a:cs typeface="Times New Roman" pitchFamily="18" charset="0"/>
              </a:rPr>
              <a:t>Again, we will be using </a:t>
            </a:r>
            <a:r>
              <a:rPr lang="en-US" sz="1600" i="1" dirty="0" smtClean="0">
                <a:latin typeface="Times New Roman" pitchFamily="18" charset="0"/>
                <a:ea typeface="ＭＳ Ｐゴシック" pitchFamily="34" charset="-128"/>
                <a:cs typeface="Times New Roman" pitchFamily="18" charset="0"/>
              </a:rPr>
              <a:t>The</a:t>
            </a:r>
            <a:r>
              <a:rPr lang="en-US" sz="1600" dirty="0" smtClean="0">
                <a:latin typeface="Times New Roman" pitchFamily="18" charset="0"/>
                <a:ea typeface="ＭＳ Ｐゴシック" pitchFamily="34" charset="-128"/>
                <a:cs typeface="Times New Roman" pitchFamily="18" charset="0"/>
              </a:rPr>
              <a:t> </a:t>
            </a:r>
            <a:r>
              <a:rPr lang="en-US" sz="1600" i="1" dirty="0" smtClean="0">
                <a:latin typeface="Times New Roman" pitchFamily="18" charset="0"/>
                <a:ea typeface="ＭＳ Ｐゴシック" pitchFamily="34" charset="-128"/>
                <a:cs typeface="Times New Roman" pitchFamily="18" charset="0"/>
              </a:rPr>
              <a:t>Book Thief  </a:t>
            </a:r>
            <a:r>
              <a:rPr lang="en-US" sz="1600" dirty="0" smtClean="0">
                <a:latin typeface="Times New Roman" pitchFamily="18" charset="0"/>
                <a:ea typeface="ＭＳ Ｐゴシック" pitchFamily="34" charset="-128"/>
                <a:cs typeface="Times New Roman" pitchFamily="18" charset="0"/>
              </a:rPr>
              <a:t>to model the process for measuring Text</a:t>
            </a:r>
            <a:r>
              <a:rPr lang="en-US" sz="1600" baseline="0" dirty="0" smtClean="0">
                <a:latin typeface="Times New Roman" pitchFamily="18" charset="0"/>
                <a:ea typeface="ＭＳ Ｐゴシック" pitchFamily="34" charset="-128"/>
                <a:cs typeface="Times New Roman" pitchFamily="18" charset="0"/>
              </a:rPr>
              <a:t> Complexity. Type in The Book Thief and see what the current </a:t>
            </a:r>
            <a:r>
              <a:rPr lang="en-US" sz="1600" baseline="0" dirty="0" err="1" smtClean="0">
                <a:latin typeface="Times New Roman" pitchFamily="18" charset="0"/>
                <a:ea typeface="ＭＳ Ｐゴシック" pitchFamily="34" charset="-128"/>
                <a:cs typeface="Times New Roman" pitchFamily="18" charset="0"/>
              </a:rPr>
              <a:t>lexile</a:t>
            </a:r>
            <a:r>
              <a:rPr lang="en-US" sz="1600" baseline="0" dirty="0" smtClean="0">
                <a:latin typeface="Times New Roman" pitchFamily="18" charset="0"/>
                <a:ea typeface="ＭＳ Ｐゴシック" pitchFamily="34" charset="-128"/>
                <a:cs typeface="Times New Roman" pitchFamily="18" charset="0"/>
              </a:rPr>
              <a:t> level is for the book. </a:t>
            </a:r>
          </a:p>
          <a:p>
            <a:endParaRPr lang="en-US" sz="1600" baseline="0" dirty="0" smtClean="0">
              <a:latin typeface="Times New Roman" pitchFamily="18" charset="0"/>
              <a:ea typeface="ＭＳ Ｐゴシック" pitchFamily="34" charset="-128"/>
              <a:cs typeface="Times New Roman" pitchFamily="18" charset="0"/>
            </a:endParaRPr>
          </a:p>
          <a:p>
            <a:r>
              <a:rPr lang="en-US" sz="1600" dirty="0" smtClean="0">
                <a:latin typeface="Times New Roman" pitchFamily="18" charset="0"/>
                <a:ea typeface="ＭＳ Ｐゴシック" pitchFamily="34" charset="-128"/>
                <a:cs typeface="Times New Roman" pitchFamily="18" charset="0"/>
              </a:rPr>
              <a:t>When we looked up the </a:t>
            </a:r>
            <a:r>
              <a:rPr lang="en-US" sz="1600" dirty="0" err="1" smtClean="0">
                <a:latin typeface="Times New Roman" pitchFamily="18" charset="0"/>
                <a:ea typeface="ＭＳ Ｐゴシック" pitchFamily="34" charset="-128"/>
                <a:cs typeface="Times New Roman" pitchFamily="18" charset="0"/>
              </a:rPr>
              <a:t>Lexile</a:t>
            </a:r>
            <a:r>
              <a:rPr lang="en-US" sz="1600" dirty="0" smtClean="0">
                <a:latin typeface="Times New Roman" pitchFamily="18" charset="0"/>
                <a:ea typeface="ＭＳ Ｐゴシック" pitchFamily="34" charset="-128"/>
                <a:cs typeface="Times New Roman" pitchFamily="18" charset="0"/>
              </a:rPr>
              <a:t> score for </a:t>
            </a:r>
            <a:r>
              <a:rPr lang="en-US" sz="1600" b="0" i="1" dirty="0" smtClean="0">
                <a:latin typeface="Times New Roman" pitchFamily="18" charset="0"/>
                <a:ea typeface="ＭＳ Ｐゴシック" pitchFamily="34" charset="-128"/>
                <a:cs typeface="Times New Roman" pitchFamily="18" charset="0"/>
              </a:rPr>
              <a:t>The Book Thief</a:t>
            </a:r>
            <a:r>
              <a:rPr lang="en-US" sz="1600" b="0" dirty="0" smtClean="0">
                <a:latin typeface="Times New Roman" pitchFamily="18" charset="0"/>
                <a:ea typeface="ＭＳ Ｐゴシック" pitchFamily="34" charset="-128"/>
                <a:cs typeface="Times New Roman" pitchFamily="18" charset="0"/>
              </a:rPr>
              <a:t>,</a:t>
            </a:r>
            <a:r>
              <a:rPr lang="en-US" sz="1600" b="0" baseline="0" dirty="0" smtClean="0">
                <a:latin typeface="Times New Roman" pitchFamily="18" charset="0"/>
                <a:ea typeface="ＭＳ Ｐゴシック" pitchFamily="34" charset="-128"/>
                <a:cs typeface="Times New Roman" pitchFamily="18" charset="0"/>
              </a:rPr>
              <a:t> it had a </a:t>
            </a:r>
            <a:r>
              <a:rPr lang="en-US" sz="1600" b="0" baseline="0" dirty="0" err="1" smtClean="0">
                <a:latin typeface="Times New Roman" pitchFamily="18" charset="0"/>
                <a:ea typeface="ＭＳ Ｐゴシック" pitchFamily="34" charset="-128"/>
                <a:cs typeface="Times New Roman" pitchFamily="18" charset="0"/>
              </a:rPr>
              <a:t>Lexile</a:t>
            </a:r>
            <a:r>
              <a:rPr lang="en-US" sz="1600" b="0" baseline="0" dirty="0" smtClean="0">
                <a:latin typeface="Times New Roman" pitchFamily="18" charset="0"/>
                <a:ea typeface="ＭＳ Ｐゴシック" pitchFamily="34" charset="-128"/>
                <a:cs typeface="Times New Roman" pitchFamily="18" charset="0"/>
              </a:rPr>
              <a:t> level of 730.</a:t>
            </a:r>
          </a:p>
          <a:p>
            <a:endParaRPr lang="en-US" sz="1600" baseline="0" dirty="0" smtClean="0">
              <a:latin typeface="Times New Roman" pitchFamily="18" charset="0"/>
              <a:ea typeface="ＭＳ Ｐゴシック" pitchFamily="34" charset="-128"/>
              <a:cs typeface="Times New Roman" pitchFamily="18" charset="0"/>
            </a:endParaRPr>
          </a:p>
          <a:p>
            <a:endParaRPr lang="en-US" sz="1600" baseline="0" dirty="0" smtClean="0">
              <a:latin typeface="Arial" pitchFamily="34" charset="0"/>
              <a:ea typeface="ＭＳ Ｐゴシック" pitchFamily="34" charset="-128"/>
            </a:endParaRPr>
          </a:p>
          <a:p>
            <a:endParaRPr lang="en-US" sz="1600" dirty="0" smtClean="0">
              <a:latin typeface="Arial" pitchFamily="34" charset="0"/>
              <a:ea typeface="ＭＳ Ｐゴシック" pitchFamily="34" charset="-128"/>
            </a:endParaRPr>
          </a:p>
          <a:p>
            <a:endParaRPr lang="en-US" sz="1600"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a:p>
            <a:endParaRPr lang="en-US" dirty="0" smtClean="0">
              <a:latin typeface="Arial" pitchFamily="34" charset="0"/>
              <a:ea typeface="ＭＳ Ｐゴシック" pitchFamily="34" charset="-128"/>
            </a:endParaRPr>
          </a:p>
        </p:txBody>
      </p:sp>
      <p:sp>
        <p:nvSpPr>
          <p:cNvPr id="27652" name="Slide Number Placeholder 3"/>
          <p:cNvSpPr>
            <a:spLocks noGrp="1"/>
          </p:cNvSpPr>
          <p:nvPr>
            <p:ph type="sldNum" sz="quarter" idx="5"/>
          </p:nvPr>
        </p:nvSpPr>
        <p:spPr>
          <a:noFill/>
        </p:spPr>
        <p:txBody>
          <a:bodyPr/>
          <a:lstStyle/>
          <a:p>
            <a:fld id="{910F5D73-E775-4943-96F3-AE2B49261CD4}"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ea typeface="ＭＳ Ｐゴシック" pitchFamily="34" charset="-128"/>
                <a:cs typeface="Times New Roman" pitchFamily="18" charset="0"/>
              </a:rPr>
              <a:t>Once we have identified the </a:t>
            </a:r>
            <a:r>
              <a:rPr lang="en-US" sz="1200" baseline="0" dirty="0" err="1" smtClean="0">
                <a:latin typeface="Times New Roman" pitchFamily="18" charset="0"/>
                <a:ea typeface="ＭＳ Ｐゴシック" pitchFamily="34" charset="-128"/>
                <a:cs typeface="Times New Roman" pitchFamily="18" charset="0"/>
              </a:rPr>
              <a:t>Lexile</a:t>
            </a:r>
            <a:r>
              <a:rPr lang="en-US" sz="1200" baseline="0" dirty="0" smtClean="0">
                <a:latin typeface="Times New Roman" pitchFamily="18" charset="0"/>
                <a:ea typeface="ＭＳ Ｐゴシック" pitchFamily="34" charset="-128"/>
                <a:cs typeface="Times New Roman" pitchFamily="18" charset="0"/>
              </a:rPr>
              <a:t> score, refer to the </a:t>
            </a:r>
            <a:r>
              <a:rPr lang="en-US" sz="1200" baseline="0" dirty="0" err="1" smtClean="0">
                <a:latin typeface="Times New Roman" pitchFamily="18" charset="0"/>
                <a:ea typeface="ＭＳ Ｐゴシック" pitchFamily="34" charset="-128"/>
                <a:cs typeface="Times New Roman" pitchFamily="18" charset="0"/>
              </a:rPr>
              <a:t>Lexile</a:t>
            </a:r>
            <a:r>
              <a:rPr lang="en-US" sz="1200" baseline="0" dirty="0" smtClean="0">
                <a:latin typeface="Times New Roman" pitchFamily="18" charset="0"/>
                <a:ea typeface="ＭＳ Ｐゴシック" pitchFamily="34" charset="-128"/>
                <a:cs typeface="Times New Roman" pitchFamily="18" charset="0"/>
              </a:rPr>
              <a:t> ranges on the left side of the table….  Then, determine the grade band range associated with the </a:t>
            </a:r>
            <a:r>
              <a:rPr lang="en-US" sz="1200" baseline="0" dirty="0" err="1" smtClean="0">
                <a:latin typeface="Times New Roman" pitchFamily="18" charset="0"/>
                <a:ea typeface="ＭＳ Ｐゴシック" pitchFamily="34" charset="-128"/>
                <a:cs typeface="Times New Roman" pitchFamily="18" charset="0"/>
              </a:rPr>
              <a:t>Lexile</a:t>
            </a:r>
            <a:r>
              <a:rPr lang="en-US" sz="1200" baseline="0" dirty="0" smtClean="0">
                <a:latin typeface="Times New Roman" pitchFamily="18" charset="0"/>
                <a:ea typeface="ＭＳ Ｐゴシック" pitchFamily="34" charset="-128"/>
                <a:cs typeface="Times New Roman" pitchFamily="18" charset="0"/>
              </a:rPr>
              <a:t> number on the right hand side of the table.  </a:t>
            </a:r>
          </a:p>
          <a:p>
            <a:endParaRPr lang="en-US" sz="1200" baseline="0" dirty="0" smtClean="0">
              <a:latin typeface="Times New Roman" pitchFamily="18" charset="0"/>
              <a:ea typeface="ＭＳ Ｐゴシック" pitchFamily="34" charset="-128"/>
              <a:cs typeface="Times New Roman" pitchFamily="18" charset="0"/>
            </a:endParaRPr>
          </a:p>
          <a:p>
            <a:r>
              <a:rPr lang="en-US" sz="1200" b="1" baseline="0" dirty="0" smtClean="0">
                <a:latin typeface="Times New Roman" pitchFamily="18" charset="0"/>
                <a:ea typeface="ＭＳ Ｐゴシック" pitchFamily="34" charset="-128"/>
                <a:cs typeface="Times New Roman" pitchFamily="18" charset="0"/>
              </a:rPr>
              <a:t>Let’s do this for the </a:t>
            </a:r>
            <a:r>
              <a:rPr lang="en-US" sz="1200" b="1" i="1" baseline="0" dirty="0" smtClean="0">
                <a:latin typeface="Times New Roman" pitchFamily="18" charset="0"/>
                <a:ea typeface="ＭＳ Ｐゴシック" pitchFamily="34" charset="-128"/>
                <a:cs typeface="Times New Roman" pitchFamily="18" charset="0"/>
              </a:rPr>
              <a:t>Book Thief </a:t>
            </a:r>
            <a:r>
              <a:rPr lang="en-US" sz="1200" baseline="0" dirty="0" smtClean="0">
                <a:latin typeface="Times New Roman" pitchFamily="18" charset="0"/>
                <a:ea typeface="ＭＳ Ｐゴシック" pitchFamily="34" charset="-128"/>
                <a:cs typeface="Times New Roman" pitchFamily="18" charset="0"/>
              </a:rPr>
              <a:t>– the </a:t>
            </a:r>
            <a:r>
              <a:rPr lang="en-US" sz="1200" baseline="0" dirty="0" err="1" smtClean="0">
                <a:latin typeface="Times New Roman" pitchFamily="18" charset="0"/>
                <a:ea typeface="ＭＳ Ｐゴシック" pitchFamily="34" charset="-128"/>
                <a:cs typeface="Times New Roman" pitchFamily="18" charset="0"/>
              </a:rPr>
              <a:t>Lexile</a:t>
            </a:r>
            <a:r>
              <a:rPr lang="en-US" sz="1200" baseline="0" dirty="0" smtClean="0">
                <a:latin typeface="Times New Roman" pitchFamily="18" charset="0"/>
                <a:ea typeface="ＭＳ Ｐゴシック" pitchFamily="34" charset="-128"/>
                <a:cs typeface="Times New Roman" pitchFamily="18" charset="0"/>
              </a:rPr>
              <a:t> measure is 730L – What is the Grade Band assigned to this text?  (answer is 2-3)</a:t>
            </a:r>
            <a:endParaRPr lang="en-US" sz="1200" dirty="0" smtClean="0">
              <a:latin typeface="Times New Roman" pitchFamily="18" charset="0"/>
              <a:ea typeface="ＭＳ Ｐゴシック" pitchFamily="34" charset="-128"/>
              <a:cs typeface="Times New Roman" pitchFamily="18" charset="0"/>
            </a:endParaRPr>
          </a:p>
          <a:p>
            <a:endParaRPr lang="en-US" sz="1200" dirty="0" smtClean="0">
              <a:latin typeface="Times New Roman" pitchFamily="18" charset="0"/>
              <a:ea typeface="ＭＳ Ｐゴシック" pitchFamily="34" charset="-128"/>
              <a:cs typeface="Times New Roman" pitchFamily="18" charset="0"/>
            </a:endParaRPr>
          </a:p>
          <a:p>
            <a:r>
              <a:rPr lang="en-US" sz="1200" b="0" dirty="0" smtClean="0">
                <a:latin typeface="Times New Roman" pitchFamily="18" charset="0"/>
                <a:ea typeface="ＭＳ Ｐゴシック" pitchFamily="34" charset="-128"/>
                <a:cs typeface="Times New Roman" pitchFamily="18" charset="0"/>
              </a:rPr>
              <a:t>That</a:t>
            </a:r>
            <a:r>
              <a:rPr lang="en-US" sz="1200" b="0" baseline="0" dirty="0" smtClean="0">
                <a:latin typeface="Times New Roman" pitchFamily="18" charset="0"/>
                <a:ea typeface="ＭＳ Ｐゴシック" pitchFamily="34" charset="-128"/>
                <a:cs typeface="Times New Roman" pitchFamily="18" charset="0"/>
              </a:rPr>
              <a:t> is all that we have to do to determine the quantitative measure.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This is where we have often stopped – </a:t>
            </a:r>
            <a:r>
              <a:rPr lang="en-US" b="0" dirty="0" smtClean="0">
                <a:latin typeface="Times New Roman" pitchFamily="18" charset="0"/>
                <a:cs typeface="Times New Roman" pitchFamily="18" charset="0"/>
              </a:rPr>
              <a:t>now we are asked to go further</a:t>
            </a:r>
            <a:r>
              <a:rPr lang="en-US" b="0" baseline="0" dirty="0" smtClean="0">
                <a:latin typeface="Times New Roman" pitchFamily="18" charset="0"/>
                <a:cs typeface="Times New Roman" pitchFamily="18" charset="0"/>
              </a:rPr>
              <a:t> to analyze the </a:t>
            </a:r>
            <a:r>
              <a:rPr lang="en-US" baseline="0" dirty="0" smtClean="0">
                <a:latin typeface="Times New Roman" pitchFamily="18" charset="0"/>
                <a:cs typeface="Times New Roman" pitchFamily="18" charset="0"/>
              </a:rPr>
              <a:t>qualitative features of the text and apply them to our readers and the tasks we assign.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latin typeface="Times New Roman" pitchFamily="18" charset="0"/>
                <a:cs typeface="Times New Roman" pitchFamily="18" charset="0"/>
              </a:rPr>
              <a:t>There are 4</a:t>
            </a:r>
            <a:r>
              <a:rPr lang="en-US" baseline="0" dirty="0" smtClean="0">
                <a:latin typeface="Times New Roman" pitchFamily="18" charset="0"/>
                <a:cs typeface="Times New Roman" pitchFamily="18" charset="0"/>
              </a:rPr>
              <a:t> features to consider when determining the qualitative measure of a text</a:t>
            </a:r>
            <a:r>
              <a:rPr lang="en-US" dirty="0" smtClean="0">
                <a:latin typeface="Times New Roman" pitchFamily="18" charset="0"/>
                <a:cs typeface="Times New Roman" pitchFamily="18" charset="0"/>
              </a:rPr>
              <a:t>:</a:t>
            </a:r>
          </a:p>
          <a:p>
            <a:pPr eaLnBrk="1" fontAlgn="auto" hangingPunct="1">
              <a:spcBef>
                <a:spcPts val="0"/>
              </a:spcBef>
              <a:spcAft>
                <a:spcPts val="0"/>
              </a:spcAft>
              <a:defRPr/>
            </a:pPr>
            <a:endParaRPr lang="en-US" sz="1200" b="1" kern="1200" dirty="0" smtClean="0">
              <a:solidFill>
                <a:schemeClr val="tx1"/>
              </a:solidFill>
              <a:latin typeface="Times New Roman" pitchFamily="18" charset="0"/>
              <a:ea typeface="+mn-ea"/>
              <a:cs typeface="Times New Roman" pitchFamily="18" charset="0"/>
            </a:endParaRPr>
          </a:p>
          <a:p>
            <a:pPr marL="228600" indent="-228600" eaLnBrk="1" fontAlgn="auto" hangingPunct="1">
              <a:spcBef>
                <a:spcPts val="0"/>
              </a:spcBef>
              <a:spcAft>
                <a:spcPts val="0"/>
              </a:spcAft>
              <a:buAutoNum type="arabicPeriod"/>
              <a:defRPr/>
            </a:pPr>
            <a:r>
              <a:rPr lang="en-US" sz="1200" b="1" kern="1200" dirty="0" smtClean="0">
                <a:solidFill>
                  <a:schemeClr val="tx1"/>
                </a:solidFill>
                <a:latin typeface="Times New Roman" pitchFamily="18" charset="0"/>
                <a:ea typeface="+mn-ea"/>
                <a:cs typeface="Times New Roman" pitchFamily="18" charset="0"/>
              </a:rPr>
              <a:t>Levels of meaning </a:t>
            </a:r>
            <a:r>
              <a:rPr lang="en-US" sz="1200" kern="1200" dirty="0" smtClean="0">
                <a:solidFill>
                  <a:schemeClr val="tx1"/>
                </a:solidFill>
                <a:latin typeface="Times New Roman" pitchFamily="18" charset="0"/>
                <a:ea typeface="+mn-ea"/>
                <a:cs typeface="Times New Roman" pitchFamily="18" charset="0"/>
              </a:rPr>
              <a:t>– single levels of meaning are easier to read (less complex) than multiple levels of meaning</a:t>
            </a:r>
            <a:r>
              <a:rPr lang="en-US" sz="1200" kern="1200" baseline="0" dirty="0" smtClean="0">
                <a:solidFill>
                  <a:schemeClr val="tx1"/>
                </a:solidFill>
                <a:latin typeface="Times New Roman" pitchFamily="18" charset="0"/>
                <a:ea typeface="+mn-ea"/>
                <a:cs typeface="Times New Roman" pitchFamily="18" charset="0"/>
              </a:rPr>
              <a:t> that may include </a:t>
            </a:r>
            <a:r>
              <a:rPr lang="en-US" sz="1200" kern="1200" dirty="0" smtClean="0">
                <a:solidFill>
                  <a:schemeClr val="tx1"/>
                </a:solidFill>
                <a:latin typeface="Times New Roman" pitchFamily="18" charset="0"/>
                <a:ea typeface="+mn-ea"/>
                <a:cs typeface="Times New Roman" pitchFamily="18" charset="0"/>
              </a:rPr>
              <a:t>satires or irony.</a:t>
            </a:r>
          </a:p>
          <a:p>
            <a:pPr marL="0" indent="0" eaLnBrk="1" fontAlgn="auto" hangingPunct="1">
              <a:spcBef>
                <a:spcPts val="0"/>
              </a:spcBef>
              <a:spcAft>
                <a:spcPts val="0"/>
              </a:spcAft>
              <a:buNone/>
              <a:defRPr/>
            </a:pPr>
            <a:endParaRPr lang="en-US" sz="1200" kern="1200" dirty="0" smtClean="0">
              <a:solidFill>
                <a:schemeClr val="tx1"/>
              </a:solidFill>
              <a:latin typeface="Times New Roman" pitchFamily="18" charset="0"/>
              <a:ea typeface="+mn-ea"/>
              <a:cs typeface="Times New Roman" pitchFamily="18" charset="0"/>
            </a:endParaRPr>
          </a:p>
          <a:p>
            <a:pPr marL="228600" indent="-228600" eaLnBrk="1" fontAlgn="auto" hangingPunct="1">
              <a:spcBef>
                <a:spcPts val="0"/>
              </a:spcBef>
              <a:spcAft>
                <a:spcPts val="0"/>
              </a:spcAft>
              <a:buAutoNum type="arabicPeriod" startAt="2"/>
              <a:defRPr/>
            </a:pPr>
            <a:r>
              <a:rPr lang="en-US" sz="1200" b="1" kern="1200" dirty="0" smtClean="0">
                <a:solidFill>
                  <a:schemeClr val="tx1"/>
                </a:solidFill>
                <a:latin typeface="Times New Roman" pitchFamily="18" charset="0"/>
                <a:ea typeface="+mn-ea"/>
                <a:cs typeface="Times New Roman" pitchFamily="18" charset="0"/>
              </a:rPr>
              <a:t>Structure</a:t>
            </a:r>
            <a:r>
              <a:rPr lang="en-US" sz="1200" kern="1200" dirty="0" smtClean="0">
                <a:solidFill>
                  <a:schemeClr val="tx1"/>
                </a:solidFill>
                <a:latin typeface="Times New Roman" pitchFamily="18" charset="0"/>
                <a:ea typeface="+mn-ea"/>
                <a:cs typeface="Times New Roman" pitchFamily="18" charset="0"/>
              </a:rPr>
              <a:t> – Think about how the text is organized.</a:t>
            </a:r>
            <a:r>
              <a:rPr lang="en-US" sz="1200" kern="1200" baseline="0" dirty="0" smtClean="0">
                <a:solidFill>
                  <a:schemeClr val="tx1"/>
                </a:solidFill>
                <a:latin typeface="Times New Roman" pitchFamily="18" charset="0"/>
                <a:ea typeface="+mn-ea"/>
                <a:cs typeface="Times New Roman" pitchFamily="18" charset="0"/>
              </a:rPr>
              <a:t>  Does it have clearly marked text features that help the reader? </a:t>
            </a:r>
            <a:r>
              <a:rPr lang="en-US" baseline="0" dirty="0" smtClean="0">
                <a:latin typeface="Times New Roman" pitchFamily="18" charset="0"/>
                <a:cs typeface="Times New Roman" pitchFamily="18" charset="0"/>
              </a:rPr>
              <a:t>Consider things like chronological order – is the text presented in chronological order or are the events presented out of sequence?  More complex texts may include</a:t>
            </a:r>
            <a:r>
              <a:rPr lang="en-US" sz="1200" kern="1200" dirty="0" smtClean="0">
                <a:solidFill>
                  <a:schemeClr val="tx1"/>
                </a:solidFill>
                <a:latin typeface="Times New Roman" pitchFamily="18" charset="0"/>
                <a:ea typeface="+mn-ea"/>
                <a:cs typeface="Times New Roman" pitchFamily="18" charset="0"/>
              </a:rPr>
              <a:t> flashbacks</a:t>
            </a:r>
            <a:r>
              <a:rPr lang="en-US" sz="1200" kern="1200" baseline="0" dirty="0" smtClean="0">
                <a:solidFill>
                  <a:schemeClr val="tx1"/>
                </a:solidFill>
                <a:latin typeface="Times New Roman" pitchFamily="18" charset="0"/>
                <a:ea typeface="+mn-ea"/>
                <a:cs typeface="Times New Roman" pitchFamily="18" charset="0"/>
              </a:rPr>
              <a:t> and foreshadowing</a:t>
            </a:r>
            <a:r>
              <a:rPr lang="en-US" sz="1200" kern="1200" dirty="0" smtClean="0">
                <a:solidFill>
                  <a:schemeClr val="tx1"/>
                </a:solidFill>
                <a:latin typeface="Times New Roman" pitchFamily="18" charset="0"/>
                <a:ea typeface="+mn-ea"/>
                <a:cs typeface="Times New Roman" pitchFamily="18" charset="0"/>
              </a:rPr>
              <a:t>. </a:t>
            </a:r>
          </a:p>
          <a:p>
            <a:pPr eaLnBrk="1" fontAlgn="auto" hangingPunct="1">
              <a:spcBef>
                <a:spcPts val="0"/>
              </a:spcBef>
              <a:spcAft>
                <a:spcPts val="0"/>
              </a:spcAft>
              <a:defRPr/>
            </a:pPr>
            <a:endParaRPr lang="en-US" sz="1200" kern="1200" dirty="0" smtClean="0">
              <a:solidFill>
                <a:schemeClr val="tx1"/>
              </a:solidFill>
              <a:latin typeface="Times New Roman" pitchFamily="18" charset="0"/>
              <a:ea typeface="+mn-ea"/>
              <a:cs typeface="Times New Roman" pitchFamily="18" charset="0"/>
            </a:endParaRPr>
          </a:p>
          <a:p>
            <a:pPr marL="228600" indent="-228600" eaLnBrk="1" fontAlgn="auto" hangingPunct="1">
              <a:spcBef>
                <a:spcPts val="0"/>
              </a:spcBef>
              <a:spcAft>
                <a:spcPts val="0"/>
              </a:spcAft>
              <a:buAutoNum type="arabicPeriod" startAt="3"/>
              <a:defRPr/>
            </a:pPr>
            <a:r>
              <a:rPr lang="en-US" sz="1200" b="1" kern="1200" dirty="0" smtClean="0">
                <a:solidFill>
                  <a:schemeClr val="tx1"/>
                </a:solidFill>
                <a:latin typeface="Times New Roman" pitchFamily="18" charset="0"/>
                <a:ea typeface="+mn-ea"/>
                <a:cs typeface="Times New Roman" pitchFamily="18" charset="0"/>
              </a:rPr>
              <a:t>Language conventionality and clarity </a:t>
            </a:r>
            <a:r>
              <a:rPr lang="en-US" sz="1200" kern="1200" dirty="0" smtClean="0">
                <a:solidFill>
                  <a:schemeClr val="tx1"/>
                </a:solidFill>
                <a:latin typeface="Times New Roman" pitchFamily="18" charset="0"/>
                <a:ea typeface="+mn-ea"/>
                <a:cs typeface="Times New Roman" pitchFamily="18" charset="0"/>
              </a:rPr>
              <a:t>– easier texts have contemporary, clear language while more complex use figurative, ironic language. </a:t>
            </a:r>
            <a:r>
              <a:rPr lang="en-US" sz="1200" kern="1200" baseline="0" dirty="0" smtClean="0">
                <a:solidFill>
                  <a:schemeClr val="tx1"/>
                </a:solidFill>
                <a:latin typeface="Times New Roman" pitchFamily="18" charset="0"/>
                <a:ea typeface="+mn-ea"/>
                <a:cs typeface="Times New Roman" pitchFamily="18" charset="0"/>
              </a:rPr>
              <a:t> </a:t>
            </a:r>
            <a:r>
              <a:rPr lang="en-US" baseline="0" dirty="0" smtClean="0">
                <a:latin typeface="Times New Roman" pitchFamily="18" charset="0"/>
                <a:cs typeface="Times New Roman" pitchFamily="18" charset="0"/>
              </a:rPr>
              <a:t>Think about the </a:t>
            </a:r>
            <a:r>
              <a:rPr lang="en-US" b="1" baseline="0" dirty="0" smtClean="0">
                <a:latin typeface="Times New Roman" pitchFamily="18" charset="0"/>
                <a:cs typeface="Times New Roman" pitchFamily="18" charset="0"/>
              </a:rPr>
              <a:t>vocabulary</a:t>
            </a:r>
            <a:r>
              <a:rPr lang="en-US" baseline="0" dirty="0" smtClean="0">
                <a:latin typeface="Times New Roman" pitchFamily="18" charset="0"/>
                <a:cs typeface="Times New Roman" pitchFamily="18" charset="0"/>
              </a:rPr>
              <a:t> the author chose – is it conversational or more academic or archaic?</a:t>
            </a:r>
            <a:endParaRPr lang="en-US" sz="1200" kern="1200" dirty="0" smtClean="0">
              <a:solidFill>
                <a:schemeClr val="tx1"/>
              </a:solidFill>
              <a:latin typeface="Times New Roman" pitchFamily="18" charset="0"/>
              <a:ea typeface="+mn-ea"/>
              <a:cs typeface="Times New Roman" pitchFamily="18" charset="0"/>
            </a:endParaRPr>
          </a:p>
          <a:p>
            <a:pPr eaLnBrk="1" fontAlgn="auto" hangingPunct="1">
              <a:spcBef>
                <a:spcPts val="0"/>
              </a:spcBef>
              <a:spcAft>
                <a:spcPts val="0"/>
              </a:spcAft>
              <a:defRPr/>
            </a:pPr>
            <a:endParaRPr lang="en-US" sz="1200" kern="1200" dirty="0" smtClean="0">
              <a:solidFill>
                <a:schemeClr val="tx1"/>
              </a:solidFill>
              <a:latin typeface="Times New Roman" pitchFamily="18" charset="0"/>
              <a:ea typeface="+mn-ea"/>
              <a:cs typeface="Times New Roman" pitchFamily="18" charset="0"/>
            </a:endParaRPr>
          </a:p>
          <a:p>
            <a:pPr marL="228600" marR="0" indent="-228600" algn="l" defTabSz="914400" rtl="0" eaLnBrk="1" fontAlgn="auto" latinLnBrk="0" hangingPunct="1">
              <a:lnSpc>
                <a:spcPct val="100000"/>
              </a:lnSpc>
              <a:spcBef>
                <a:spcPts val="0"/>
              </a:spcBef>
              <a:spcAft>
                <a:spcPts val="0"/>
              </a:spcAft>
              <a:buClrTx/>
              <a:buSzTx/>
              <a:buFontTx/>
              <a:buAutoNum type="arabicPeriod" startAt="4"/>
              <a:tabLst/>
              <a:defRPr/>
            </a:pPr>
            <a:r>
              <a:rPr lang="en-US" sz="1200" b="1" kern="1200" dirty="0" smtClean="0">
                <a:solidFill>
                  <a:schemeClr val="tx1"/>
                </a:solidFill>
                <a:latin typeface="Times New Roman" pitchFamily="18" charset="0"/>
                <a:ea typeface="+mn-ea"/>
                <a:cs typeface="Times New Roman" pitchFamily="18" charset="0"/>
              </a:rPr>
              <a:t>Knowledge demands </a:t>
            </a:r>
            <a:r>
              <a:rPr lang="en-US" sz="1200" kern="1200" dirty="0" smtClean="0">
                <a:solidFill>
                  <a:schemeClr val="tx1"/>
                </a:solidFill>
                <a:latin typeface="Times New Roman" pitchFamily="18" charset="0"/>
                <a:ea typeface="+mn-ea"/>
                <a:cs typeface="Times New Roman" pitchFamily="18" charset="0"/>
              </a:rPr>
              <a:t>– </a:t>
            </a:r>
            <a:r>
              <a:rPr lang="en-US" sz="1200" kern="1200" baseline="0" dirty="0" smtClean="0">
                <a:solidFill>
                  <a:schemeClr val="tx1"/>
                </a:solidFill>
                <a:latin typeface="Times New Roman" pitchFamily="18" charset="0"/>
                <a:ea typeface="+mn-ea"/>
                <a:cs typeface="Times New Roman" pitchFamily="18" charset="0"/>
              </a:rPr>
              <a:t>D</a:t>
            </a:r>
            <a:r>
              <a:rPr lang="en-US" baseline="0" dirty="0" smtClean="0">
                <a:latin typeface="Times New Roman" pitchFamily="18" charset="0"/>
                <a:cs typeface="Times New Roman" pitchFamily="18" charset="0"/>
              </a:rPr>
              <a:t>oes the author make assumptions about what the reader knows?   </a:t>
            </a:r>
            <a:r>
              <a:rPr lang="en-US" sz="1200" kern="1200" baseline="0" dirty="0" smtClean="0">
                <a:solidFill>
                  <a:schemeClr val="tx1"/>
                </a:solidFill>
                <a:latin typeface="Times New Roman" pitchFamily="18" charset="0"/>
                <a:ea typeface="+mn-ea"/>
                <a:cs typeface="Times New Roman" pitchFamily="18" charset="0"/>
              </a:rPr>
              <a:t>T</a:t>
            </a:r>
            <a:r>
              <a:rPr lang="en-US" sz="1200" kern="1200" dirty="0" smtClean="0">
                <a:solidFill>
                  <a:schemeClr val="tx1"/>
                </a:solidFill>
                <a:latin typeface="Times New Roman" pitchFamily="18" charset="0"/>
                <a:ea typeface="+mn-ea"/>
                <a:cs typeface="Times New Roman" pitchFamily="18" charset="0"/>
              </a:rPr>
              <a:t>exts that make few assumptions about readers’ background knowledge are easier than those that make many assumptions about the reader. </a:t>
            </a:r>
          </a:p>
          <a:p>
            <a:pPr marL="228600" marR="0" indent="-228600" algn="l" defTabSz="914400" rtl="0" eaLnBrk="1" fontAlgn="auto" latinLnBrk="0" hangingPunct="1">
              <a:lnSpc>
                <a:spcPct val="100000"/>
              </a:lnSpc>
              <a:spcBef>
                <a:spcPts val="0"/>
              </a:spcBef>
              <a:spcAft>
                <a:spcPts val="0"/>
              </a:spcAft>
              <a:buClrTx/>
              <a:buSzTx/>
              <a:buFontTx/>
              <a:buAutoNum type="arabicPeriod" startAt="4"/>
              <a:tabLst/>
              <a:defRPr/>
            </a:pPr>
            <a:endParaRPr lang="en-US" sz="1200" i="1" kern="1200" baseline="0" dirty="0" smtClean="0">
              <a:solidFill>
                <a:schemeClr val="tx1"/>
              </a:solidFill>
              <a:latin typeface="Times New Roman" pitchFamily="18" charset="0"/>
              <a:ea typeface="+mn-ea"/>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latin typeface="Times New Roman" pitchFamily="18" charset="0"/>
                <a:ea typeface="+mn-ea"/>
                <a:cs typeface="Times New Roman" pitchFamily="18" charset="0"/>
              </a:rPr>
              <a:t>	</a:t>
            </a:r>
            <a:r>
              <a:rPr lang="en-US" i="1" baseline="0" dirty="0" smtClean="0">
                <a:latin typeface="Times New Roman" pitchFamily="18" charset="0"/>
                <a:cs typeface="Times New Roman" pitchFamily="18" charset="0"/>
              </a:rPr>
              <a:t>Three kinds of knowledge demands to think about </a:t>
            </a:r>
            <a:r>
              <a:rPr lang="en-US" baseline="0" dirty="0" smtClean="0">
                <a:latin typeface="Times New Roman" pitchFamily="18" charset="0"/>
                <a:cs typeface="Times New Roman" pitchFamily="18" charset="0"/>
              </a:rPr>
              <a:t>– life experiences, cultural/literary, and content/discipline specific.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Times New Roman" pitchFamily="18" charset="0"/>
              <a:ea typeface="+mn-ea"/>
              <a:cs typeface="Times New Roman" pitchFamily="18" charset="0"/>
            </a:endParaRPr>
          </a:p>
          <a:p>
            <a:endParaRPr lang="en-US" dirty="0" smtClean="0">
              <a:latin typeface="Times New Roman" pitchFamily="18" charset="0"/>
              <a:cs typeface="Times New Roman" pitchFamily="18" charset="0"/>
            </a:endParaRPr>
          </a:p>
          <a:p>
            <a:pPr eaLnBrk="1" fontAlgn="auto" hangingPunct="1">
              <a:spcBef>
                <a:spcPts val="0"/>
              </a:spcBef>
              <a:spcAft>
                <a:spcPts val="0"/>
              </a:spcAft>
              <a:defRPr/>
            </a:pPr>
            <a:r>
              <a:rPr lang="en-US" sz="1200" b="0" kern="1200" dirty="0" smtClean="0">
                <a:solidFill>
                  <a:schemeClr val="tx1"/>
                </a:solidFill>
                <a:latin typeface="Times New Roman" pitchFamily="18" charset="0"/>
                <a:ea typeface="+mn-ea"/>
                <a:cs typeface="Times New Roman" pitchFamily="18" charset="0"/>
              </a:rPr>
              <a:t>Pages 5 and 6 in Appendix A are very helpful</a:t>
            </a:r>
            <a:r>
              <a:rPr lang="en-US" sz="1200" b="0" kern="1200" baseline="0" dirty="0" smtClean="0">
                <a:solidFill>
                  <a:schemeClr val="tx1"/>
                </a:solidFill>
                <a:latin typeface="Times New Roman" pitchFamily="18" charset="0"/>
                <a:ea typeface="+mn-ea"/>
                <a:cs typeface="Times New Roman" pitchFamily="18" charset="0"/>
              </a:rPr>
              <a:t> and </a:t>
            </a:r>
            <a:r>
              <a:rPr lang="en-US" sz="1200" b="0" kern="1200" dirty="0" smtClean="0">
                <a:solidFill>
                  <a:schemeClr val="tx1"/>
                </a:solidFill>
                <a:latin typeface="Times New Roman" pitchFamily="18" charset="0"/>
                <a:ea typeface="+mn-ea"/>
                <a:cs typeface="Times New Roman" pitchFamily="18" charset="0"/>
              </a:rPr>
              <a:t>give examples of each of the 4 areas which make up the qualitative measure</a:t>
            </a:r>
            <a:r>
              <a:rPr lang="en-US" sz="1200" b="0" kern="1200" baseline="0" dirty="0" smtClean="0">
                <a:solidFill>
                  <a:schemeClr val="tx1"/>
                </a:solidFill>
                <a:latin typeface="Times New Roman" pitchFamily="18" charset="0"/>
                <a:ea typeface="+mn-ea"/>
                <a:cs typeface="Times New Roman" pitchFamily="18" charset="0"/>
              </a:rPr>
              <a:t> of the text.  </a:t>
            </a:r>
            <a:endParaRPr lang="en-US" sz="1200" b="0" kern="1200" dirty="0" smtClean="0">
              <a:solidFill>
                <a:schemeClr val="tx1"/>
              </a:solidFill>
              <a:latin typeface="Times New Roman" pitchFamily="18" charset="0"/>
              <a:ea typeface="+mn-ea"/>
              <a:cs typeface="Times New Roman" pitchFamily="18" charset="0"/>
            </a:endParaRPr>
          </a:p>
          <a:p>
            <a:endParaRPr lang="en-US" baseline="0" dirty="0" smtClean="0">
              <a:latin typeface="Times New Roman" pitchFamily="18" charset="0"/>
              <a:cs typeface="Times New Roman" pitchFamily="18" charset="0"/>
            </a:endParaRPr>
          </a:p>
          <a:p>
            <a:endParaRPr lang="en-US" baseline="0" dirty="0" smtClean="0">
              <a:latin typeface="Times New Roman" pitchFamily="18" charset="0"/>
              <a:cs typeface="Times New Roman" pitchFamily="18" charset="0"/>
            </a:endParaRPr>
          </a:p>
          <a:p>
            <a:endParaRPr lang="en-US" baseline="0" dirty="0" smtClean="0">
              <a:latin typeface="Times New Roman" pitchFamily="18" charset="0"/>
              <a:cs typeface="Times New Roman" pitchFamily="18" charset="0"/>
            </a:endParaRPr>
          </a:p>
          <a:p>
            <a:endParaRPr lang="en-US" baseline="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r>
              <a:rPr lang="en-US" sz="1200" baseline="0" dirty="0" smtClean="0">
                <a:latin typeface="Times New Roman" pitchFamily="18" charset="0"/>
                <a:ea typeface="ＭＳ Ｐゴシック" pitchFamily="34" charset="-128"/>
                <a:cs typeface="Times New Roman" pitchFamily="18" charset="0"/>
              </a:rPr>
              <a:t>Refer to this handout in your folder….</a:t>
            </a:r>
          </a:p>
          <a:p>
            <a:endParaRPr lang="en-US" sz="1200" baseline="0" dirty="0" smtClean="0">
              <a:latin typeface="Times New Roman" pitchFamily="18" charset="0"/>
              <a:ea typeface="ＭＳ Ｐゴシック" pitchFamily="34" charset="-128"/>
              <a:cs typeface="Times New Roman" pitchFamily="18" charset="0"/>
            </a:endParaRPr>
          </a:p>
          <a:p>
            <a:r>
              <a:rPr lang="en-US" sz="1200" baseline="0" dirty="0" smtClean="0">
                <a:latin typeface="Times New Roman" pitchFamily="18" charset="0"/>
                <a:ea typeface="ＭＳ Ｐゴシック" pitchFamily="34" charset="-128"/>
                <a:cs typeface="Times New Roman" pitchFamily="18" charset="0"/>
              </a:rPr>
              <a:t>So here is an example of our annotations for The Book Thief to help determine the qualitative measure.  Notice where we highlighted and we made the annotations. </a:t>
            </a:r>
          </a:p>
          <a:p>
            <a:endParaRPr lang="en-US" sz="1200" baseline="0" dirty="0" smtClean="0">
              <a:latin typeface="Times New Roman" pitchFamily="18" charset="0"/>
              <a:ea typeface="ＭＳ Ｐゴシック" pitchFamily="34" charset="-128"/>
              <a:cs typeface="Times New Roman" pitchFamily="18" charset="0"/>
            </a:endParaRPr>
          </a:p>
          <a:p>
            <a:r>
              <a:rPr lang="en-US" sz="1200" baseline="0" dirty="0" smtClean="0">
                <a:latin typeface="Times New Roman" pitchFamily="18" charset="0"/>
                <a:ea typeface="ＭＳ Ｐゴシック" pitchFamily="34" charset="-128"/>
                <a:cs typeface="Times New Roman" pitchFamily="18" charset="0"/>
              </a:rPr>
              <a:t>Take a moment to read over the text and the annotations.  As you read, pay close attention to levels of meaning, text structure, language, and knowledge demands.   </a:t>
            </a:r>
          </a:p>
          <a:p>
            <a:endParaRPr lang="en-US" sz="1200" baseline="0" dirty="0" smtClean="0">
              <a:latin typeface="Times New Roman" pitchFamily="18" charset="0"/>
              <a:ea typeface="ＭＳ Ｐゴシック" pitchFamily="34" charset="-128"/>
              <a:cs typeface="Times New Roman" pitchFamily="18" charset="0"/>
            </a:endParaRPr>
          </a:p>
          <a:p>
            <a:r>
              <a:rPr lang="en-US" sz="1200" b="1" baseline="0" dirty="0" smtClean="0">
                <a:latin typeface="Times New Roman" pitchFamily="18" charset="0"/>
                <a:ea typeface="ＭＳ Ｐゴシック" pitchFamily="34" charset="-128"/>
                <a:cs typeface="Times New Roman" pitchFamily="18" charset="0"/>
              </a:rPr>
              <a:t>Share out.  </a:t>
            </a:r>
            <a:r>
              <a:rPr lang="en-US" sz="1200" baseline="0" dirty="0" smtClean="0">
                <a:latin typeface="Times New Roman" pitchFamily="18" charset="0"/>
                <a:ea typeface="ＭＳ Ｐゴシック" pitchFamily="34" charset="-128"/>
                <a:cs typeface="Times New Roman" pitchFamily="18" charset="0"/>
              </a:rPr>
              <a:t>What features in the text might be challenging for some students?  </a:t>
            </a:r>
          </a:p>
        </p:txBody>
      </p:sp>
      <p:sp>
        <p:nvSpPr>
          <p:cNvPr id="29700" name="Slide Number Placeholder 3"/>
          <p:cNvSpPr>
            <a:spLocks noGrp="1"/>
          </p:cNvSpPr>
          <p:nvPr>
            <p:ph type="sldNum" sz="quarter" idx="5"/>
          </p:nvPr>
        </p:nvSpPr>
        <p:spPr>
          <a:noFill/>
        </p:spPr>
        <p:txBody>
          <a:bodyPr/>
          <a:lstStyle/>
          <a:p>
            <a:fld id="{9237334C-EDE5-4155-83E3-91FFCC260BA7}"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latin typeface="Times New Roman" pitchFamily="18" charset="0"/>
                <a:cs typeface="Times New Roman" pitchFamily="18" charset="0"/>
              </a:rPr>
              <a:t>Here are some of</a:t>
            </a:r>
            <a:r>
              <a:rPr lang="en-US" sz="1600" baseline="0" dirty="0" smtClean="0">
                <a:latin typeface="Times New Roman" pitchFamily="18" charset="0"/>
                <a:cs typeface="Times New Roman" pitchFamily="18" charset="0"/>
              </a:rPr>
              <a:t> the characteristics of the book that students might find challenging.  </a:t>
            </a:r>
          </a:p>
          <a:p>
            <a:endParaRPr lang="en-US" sz="1600" b="1" baseline="0" dirty="0" smtClean="0">
              <a:latin typeface="Times New Roman" pitchFamily="18" charset="0"/>
              <a:cs typeface="Times New Roman" pitchFamily="18" charset="0"/>
            </a:endParaRPr>
          </a:p>
          <a:p>
            <a:r>
              <a:rPr lang="en-US" sz="1600" b="1" baseline="0" dirty="0" smtClean="0">
                <a:latin typeface="Times New Roman" pitchFamily="18" charset="0"/>
                <a:cs typeface="Times New Roman" pitchFamily="18" charset="0"/>
              </a:rPr>
              <a:t>So now let’s apply our findings to a rubric…..</a:t>
            </a:r>
            <a:endParaRPr lang="en-US" sz="1600" b="1"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0" dirty="0" smtClean="0">
                <a:latin typeface="Times New Roman" pitchFamily="18" charset="0"/>
                <a:cs typeface="Times New Roman" pitchFamily="18" charset="0"/>
              </a:rPr>
              <a:t>Refer to the completed rubric, </a:t>
            </a:r>
            <a:r>
              <a:rPr lang="en-US" sz="1600" b="0" i="1" dirty="0" smtClean="0">
                <a:latin typeface="Times New Roman" pitchFamily="18" charset="0"/>
                <a:cs typeface="Times New Roman" pitchFamily="18" charset="0"/>
              </a:rPr>
              <a:t>The Book Thief </a:t>
            </a:r>
            <a:r>
              <a:rPr lang="en-US" sz="1600" b="0" i="0" dirty="0" smtClean="0">
                <a:latin typeface="Times New Roman" pitchFamily="18" charset="0"/>
                <a:cs typeface="Times New Roman" pitchFamily="18" charset="0"/>
              </a:rPr>
              <a:t>,</a:t>
            </a:r>
            <a:r>
              <a:rPr lang="en-US" sz="1600" b="0" i="0" baseline="0" dirty="0" smtClean="0">
                <a:latin typeface="Times New Roman" pitchFamily="18" charset="0"/>
                <a:cs typeface="Times New Roman" pitchFamily="18" charset="0"/>
              </a:rPr>
              <a:t> on the back side of the annotations handout.  </a:t>
            </a:r>
            <a:endParaRPr lang="en-US" sz="1600" b="0" i="1" dirty="0" smtClean="0">
              <a:latin typeface="Times New Roman" pitchFamily="18" charset="0"/>
              <a:cs typeface="Times New Roman" pitchFamily="18" charset="0"/>
            </a:endParaRPr>
          </a:p>
          <a:p>
            <a:endParaRPr lang="en-US" sz="1600" b="0" dirty="0" smtClean="0">
              <a:latin typeface="Times New Roman" pitchFamily="18" charset="0"/>
              <a:cs typeface="Times New Roman" pitchFamily="18" charset="0"/>
            </a:endParaRPr>
          </a:p>
          <a:p>
            <a:r>
              <a:rPr lang="en-US" sz="1600" b="0" dirty="0" smtClean="0">
                <a:latin typeface="Times New Roman" pitchFamily="18" charset="0"/>
                <a:cs typeface="Times New Roman" pitchFamily="18" charset="0"/>
              </a:rPr>
              <a:t>The next</a:t>
            </a:r>
            <a:r>
              <a:rPr lang="en-US" sz="1600" b="0" baseline="0" dirty="0" smtClean="0">
                <a:latin typeface="Times New Roman" pitchFamily="18" charset="0"/>
                <a:cs typeface="Times New Roman" pitchFamily="18" charset="0"/>
              </a:rPr>
              <a:t> step to the qualitative measure is to apply our thinking to a rubric.  </a:t>
            </a:r>
          </a:p>
          <a:p>
            <a:endParaRPr lang="en-US" sz="1600" b="0" baseline="0"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baseline="0" dirty="0" smtClean="0">
                <a:latin typeface="Times New Roman" pitchFamily="18" charset="0"/>
                <a:cs typeface="Times New Roman" pitchFamily="18" charset="0"/>
              </a:rPr>
              <a:t>Note that the rubric evaluates the 4 features we analyzed when reading an excerpt from </a:t>
            </a:r>
            <a:r>
              <a:rPr lang="en-US" sz="1600" b="0" i="1" baseline="0" dirty="0" smtClean="0">
                <a:latin typeface="Times New Roman" pitchFamily="18" charset="0"/>
                <a:cs typeface="Times New Roman" pitchFamily="18" charset="0"/>
              </a:rPr>
              <a:t>The Book Thief  </a:t>
            </a:r>
            <a:r>
              <a:rPr lang="en-US" sz="1600" b="0" baseline="0" dirty="0" smtClean="0">
                <a:latin typeface="Times New Roman" pitchFamily="18" charset="0"/>
                <a:cs typeface="Times New Roman" pitchFamily="18" charset="0"/>
              </a:rPr>
              <a:t>and the annotations made.  </a:t>
            </a:r>
            <a:endParaRPr lang="en-US" sz="1600" b="0" dirty="0" smtClean="0">
              <a:latin typeface="Times New Roman" pitchFamily="18" charset="0"/>
              <a:cs typeface="Times New Roman" pitchFamily="18" charset="0"/>
            </a:endParaRPr>
          </a:p>
          <a:p>
            <a:endParaRPr lang="en-US" sz="1600" baseline="0" dirty="0" smtClean="0">
              <a:latin typeface="Arial" pitchFamily="34" charset="0"/>
              <a:ea typeface="ＭＳ Ｐゴシック" pitchFamily="34" charset="-128"/>
            </a:endParaRPr>
          </a:p>
          <a:p>
            <a:r>
              <a:rPr lang="en-US" sz="1600" baseline="0" dirty="0" smtClean="0">
                <a:latin typeface="Arial" pitchFamily="34" charset="0"/>
                <a:ea typeface="ＭＳ Ｐゴシック" pitchFamily="34" charset="-128"/>
              </a:rPr>
              <a:t>This rubric gives you a framework for thinking the same about every text you analyze and provides more consistency for teachers.  Take a moment and look it over.</a:t>
            </a:r>
          </a:p>
          <a:p>
            <a:endParaRPr lang="en-US" sz="1600" dirty="0" smtClean="0">
              <a:latin typeface="Arial" pitchFamily="34" charset="0"/>
              <a:ea typeface="ＭＳ Ｐゴシック" pitchFamily="34" charset="-128"/>
            </a:endParaRPr>
          </a:p>
          <a:p>
            <a:endParaRPr lang="en-US" sz="1600" dirty="0" smtClean="0">
              <a:latin typeface="Arial" pitchFamily="34" charset="0"/>
              <a:ea typeface="ＭＳ Ｐゴシック" pitchFamily="34" charset="-128"/>
            </a:endParaRPr>
          </a:p>
          <a:p>
            <a:endParaRPr lang="en-US" sz="1600" dirty="0" smtClean="0">
              <a:latin typeface="Arial" pitchFamily="34" charset="0"/>
              <a:ea typeface="ＭＳ Ｐゴシック" pitchFamily="34" charset="-128"/>
            </a:endParaRPr>
          </a:p>
          <a:p>
            <a:r>
              <a:rPr lang="en-US" sz="1600" dirty="0" smtClean="0">
                <a:latin typeface="Arial" pitchFamily="34" charset="0"/>
                <a:ea typeface="ＭＳ Ｐゴシック" pitchFamily="34" charset="-128"/>
              </a:rPr>
              <a:t>What do</a:t>
            </a:r>
            <a:r>
              <a:rPr lang="en-US" sz="1600" baseline="0" dirty="0" smtClean="0">
                <a:latin typeface="Arial" pitchFamily="34" charset="0"/>
                <a:ea typeface="ＭＳ Ｐゴシック" pitchFamily="34" charset="-128"/>
              </a:rPr>
              <a:t> I do if my X’s are all over the page?  Look at the descriptors word for word on the rubric.  </a:t>
            </a:r>
          </a:p>
          <a:p>
            <a:endParaRPr lang="en-US" sz="1600" baseline="0" dirty="0" smtClean="0">
              <a:latin typeface="Arial" pitchFamily="34" charset="0"/>
              <a:ea typeface="ＭＳ Ｐゴシック" pitchFamily="34" charset="-128"/>
            </a:endParaRPr>
          </a:p>
          <a:p>
            <a:r>
              <a:rPr lang="en-US" sz="1600" baseline="0" dirty="0" smtClean="0">
                <a:latin typeface="Arial" pitchFamily="34" charset="0"/>
                <a:ea typeface="ＭＳ Ｐゴシック" pitchFamily="34" charset="-128"/>
              </a:rPr>
              <a:t>You may want to choose a different portion of text if the X’s are all over the place.</a:t>
            </a:r>
            <a:endParaRPr lang="en-US" sz="1600" b="1" dirty="0" smtClean="0">
              <a:latin typeface="Arial" pitchFamily="34" charset="0"/>
              <a:ea typeface="ＭＳ Ｐゴシック" pitchFamily="34" charset="-128"/>
            </a:endParaRPr>
          </a:p>
        </p:txBody>
      </p:sp>
      <p:sp>
        <p:nvSpPr>
          <p:cNvPr id="30724" name="Slide Number Placeholder 3"/>
          <p:cNvSpPr>
            <a:spLocks noGrp="1"/>
          </p:cNvSpPr>
          <p:nvPr>
            <p:ph type="sldNum" sz="quarter" idx="5"/>
          </p:nvPr>
        </p:nvSpPr>
        <p:spPr>
          <a:noFill/>
        </p:spPr>
        <p:txBody>
          <a:bodyPr/>
          <a:lstStyle/>
          <a:p>
            <a:fld id="{471F164B-84D0-4AF8-A4A2-D504D8CCC44A}" type="slidenum">
              <a:rPr lang="en-US" smtClean="0">
                <a:solidFill>
                  <a:srgbClr val="000000"/>
                </a:solidFill>
              </a:rPr>
              <a:pPr/>
              <a:t>26</a:t>
            </a:fld>
            <a:endParaRPr lang="en-US" dirty="0" smtClean="0">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can see how we took the annotations from </a:t>
            </a:r>
            <a:r>
              <a:rPr lang="en-US" i="1" dirty="0" smtClean="0"/>
              <a:t>The Book Thief  </a:t>
            </a:r>
            <a:r>
              <a:rPr lang="en-US" dirty="0" smtClean="0"/>
              <a:t>and matched them to the rubric. </a:t>
            </a:r>
          </a:p>
          <a:p>
            <a:endParaRPr lang="en-US" dirty="0" smtClean="0"/>
          </a:p>
          <a:p>
            <a:r>
              <a:rPr lang="en-US" dirty="0" smtClean="0"/>
              <a:t>Once you have read the text carefully, use your </a:t>
            </a:r>
            <a:r>
              <a:rPr lang="en-US" b="0" dirty="0" smtClean="0"/>
              <a:t>annotations to make informed</a:t>
            </a:r>
            <a:r>
              <a:rPr lang="en-US" b="0" baseline="0" dirty="0" smtClean="0"/>
              <a:t> decisions </a:t>
            </a:r>
            <a:r>
              <a:rPr lang="en-US" baseline="0" dirty="0" smtClean="0"/>
              <a:t>on the rubric.</a:t>
            </a:r>
          </a:p>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pitchFamily="34" charset="0"/>
                <a:ea typeface="ＭＳ Ｐゴシック"/>
                <a:cs typeface="ＭＳ Ｐゴシック"/>
              </a:rPr>
              <a:t>The third part of the triangle balances the perspective of text complexity by bringing the reader into the measure</a:t>
            </a:r>
            <a:r>
              <a:rPr lang="en-US" baseline="0" dirty="0" smtClean="0">
                <a:latin typeface="Arial" pitchFamily="34" charset="0"/>
                <a:ea typeface="ＭＳ Ｐゴシック"/>
                <a:cs typeface="ＭＳ Ｐゴシック"/>
              </a:rPr>
              <a:t> as well as the task you plan to assign to teach and assess a standard.</a:t>
            </a:r>
            <a:r>
              <a:rPr lang="en-US" dirty="0" smtClean="0">
                <a:latin typeface="Arial" pitchFamily="34" charset="0"/>
                <a:ea typeface="ＭＳ Ｐゴシック"/>
                <a:cs typeface="ＭＳ Ｐゴシック"/>
              </a:rPr>
              <a:t> </a:t>
            </a:r>
          </a:p>
        </p:txBody>
      </p:sp>
      <p:sp>
        <p:nvSpPr>
          <p:cNvPr id="4" name="Slide Number Placeholder 3"/>
          <p:cNvSpPr>
            <a:spLocks noGrp="1"/>
          </p:cNvSpPr>
          <p:nvPr>
            <p:ph type="sldNum" sz="quarter" idx="5"/>
          </p:nvPr>
        </p:nvSpPr>
        <p:spPr/>
        <p:txBody>
          <a:bodyPr/>
          <a:lstStyle/>
          <a:p>
            <a:pPr>
              <a:defRPr/>
            </a:pPr>
            <a:fld id="{4FDF3472-21DF-479A-8075-9EB93CA82A6E}"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normAutofit/>
          </a:bodyPr>
          <a:lstStyle/>
          <a:p>
            <a:r>
              <a:rPr lang="en-US" sz="1200" baseline="0" dirty="0" smtClean="0">
                <a:latin typeface="Arial" pitchFamily="34" charset="0"/>
                <a:ea typeface="ＭＳ Ｐゴシック" pitchFamily="34" charset="-128"/>
              </a:rPr>
              <a:t>So far, we’ve identified the quantitative measure and analyzed the qualitative measure using the rubric. </a:t>
            </a:r>
          </a:p>
          <a:p>
            <a:endParaRPr lang="en-US" sz="1200" baseline="0" dirty="0" smtClean="0">
              <a:latin typeface="Arial" pitchFamily="34" charset="0"/>
              <a:ea typeface="ＭＳ Ｐゴシック" pitchFamily="34" charset="-128"/>
            </a:endParaRPr>
          </a:p>
          <a:p>
            <a:r>
              <a:rPr lang="en-US" dirty="0" smtClean="0">
                <a:latin typeface="Times New Roman" pitchFamily="18" charset="0"/>
                <a:cs typeface="Times New Roman" pitchFamily="18" charset="0"/>
              </a:rPr>
              <a:t>It is important to note that the Common Core State Standards clearly state that ALL students have access to complex texts.  It is a matter of equity.</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As a teacher, I must determine what instructional supports my inexperienced readers may need.</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And, I must consider the task and how to scaffold instruction.</a:t>
            </a:r>
          </a:p>
          <a:p>
            <a:endParaRPr lang="en-US" sz="1200" baseline="0" dirty="0" smtClean="0">
              <a:latin typeface="Arial" pitchFamily="34" charset="0"/>
              <a:ea typeface="ＭＳ Ｐゴシック" pitchFamily="34" charset="-128"/>
            </a:endParaRPr>
          </a:p>
          <a:p>
            <a:r>
              <a:rPr lang="en-US" sz="1200" baseline="0" dirty="0" smtClean="0">
                <a:latin typeface="Arial" pitchFamily="34" charset="0"/>
                <a:ea typeface="ＭＳ Ｐゴシック" pitchFamily="34" charset="-128"/>
              </a:rPr>
              <a:t>Give examples from the Book Thief – need to CONSIDER figurative language, personification of Death, and length of text 552 pages. </a:t>
            </a:r>
            <a:endParaRPr lang="en-US" sz="1200" dirty="0" smtClean="0">
              <a:latin typeface="Arial" pitchFamily="34" charset="0"/>
              <a:ea typeface="ＭＳ Ｐゴシック" pitchFamily="34" charset="-128"/>
            </a:endParaRPr>
          </a:p>
        </p:txBody>
      </p:sp>
      <p:sp>
        <p:nvSpPr>
          <p:cNvPr id="33796" name="Slide Number Placeholder 3"/>
          <p:cNvSpPr>
            <a:spLocks noGrp="1"/>
          </p:cNvSpPr>
          <p:nvPr>
            <p:ph type="sldNum" sz="quarter" idx="5"/>
          </p:nvPr>
        </p:nvSpPr>
        <p:spPr>
          <a:noFill/>
        </p:spPr>
        <p:txBody>
          <a:bodyPr/>
          <a:lstStyle/>
          <a:p>
            <a:fld id="{4AB736C5-F642-4761-8286-9A241E487EE4}"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3FDFF2-C57B-4781-BEB3-59ACAE8D7949}" type="slidenum">
              <a:rPr lang="en-US" smtClean="0"/>
              <a:pPr/>
              <a:t>3</a:t>
            </a:fld>
            <a:endParaRPr lang="en-US"/>
          </a:p>
        </p:txBody>
      </p:sp>
    </p:spTree>
    <p:extLst>
      <p:ext uri="{BB962C8B-B14F-4D97-AF65-F5344CB8AC3E}">
        <p14:creationId xmlns:p14="http://schemas.microsoft.com/office/powerpoint/2010/main" xmlns="" val="27404654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dirty="0" smtClean="0">
                <a:latin typeface="Times New Roman" pitchFamily="18" charset="0"/>
                <a:cs typeface="Times New Roman" pitchFamily="18" charset="0"/>
              </a:rPr>
              <a:t>Teachers need to choose their texts purposefully.  First and foremost…  What do I want my students to know and be able to do?  Then I choose the text that has the content to teach the standards.  </a:t>
            </a:r>
          </a:p>
          <a:p>
            <a:pPr eaLnBrk="1" hangingPunct="1">
              <a:spcBef>
                <a:spcPct val="0"/>
              </a:spcBef>
            </a:pPr>
            <a:endParaRPr lang="en-US" dirty="0" smtClean="0">
              <a:latin typeface="Times New Roman" pitchFamily="18" charset="0"/>
              <a:cs typeface="Times New Roman" pitchFamily="18" charset="0"/>
            </a:endParaRPr>
          </a:p>
          <a:p>
            <a:pPr eaLnBrk="1" hangingPunct="1">
              <a:spcBef>
                <a:spcPct val="0"/>
              </a:spcBef>
            </a:pPr>
            <a:r>
              <a:rPr lang="en-US" dirty="0" smtClean="0">
                <a:latin typeface="Times New Roman" pitchFamily="18" charset="0"/>
                <a:cs typeface="Times New Roman" pitchFamily="18" charset="0"/>
              </a:rPr>
              <a:t>The text is ultimately the vehicle to teach the standard.  It is not about teaching a list of novels.  </a:t>
            </a:r>
          </a:p>
          <a:p>
            <a:endParaRPr lang="en-US" sz="1200" baseline="0" dirty="0" smtClean="0"/>
          </a:p>
          <a:p>
            <a:r>
              <a:rPr lang="en-US" sz="1200" b="1" baseline="0" dirty="0" smtClean="0"/>
              <a:t>Read:</a:t>
            </a:r>
            <a:r>
              <a:rPr lang="en-US" sz="1200" baseline="0" dirty="0" smtClean="0"/>
              <a:t> what supports do I need……</a:t>
            </a:r>
            <a:r>
              <a:rPr lang="en-US" dirty="0" smtClean="0">
                <a:latin typeface="Times New Roman" pitchFamily="18" charset="0"/>
                <a:cs typeface="Times New Roman" pitchFamily="18" charset="0"/>
              </a:rPr>
              <a:t>It is important to note that the Common Core State Standards clearly state that ALL students have access to complex texts.  It is a matter of equity.</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As a teacher, I must determine what instructional supports my inexperienced readers may need.</a:t>
            </a:r>
            <a:r>
              <a:rPr lang="en-US" baseline="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And, I must consider the task and how to scaffold instruction.</a:t>
            </a:r>
          </a:p>
          <a:p>
            <a:endParaRPr lang="en-US" sz="1200" baseline="0" dirty="0" smtClean="0"/>
          </a:p>
          <a:p>
            <a:r>
              <a:rPr lang="en-US" sz="1200" baseline="0" dirty="0" smtClean="0"/>
              <a:t>One way to provide access to complex texts is through differentiating questions and tasks based upon needs of read</a:t>
            </a:r>
            <a:r>
              <a:rPr lang="en-US" sz="1600" baseline="0" dirty="0" smtClean="0"/>
              <a:t>ers. </a:t>
            </a:r>
          </a:p>
        </p:txBody>
      </p:sp>
      <p:sp>
        <p:nvSpPr>
          <p:cNvPr id="4" name="Slide Number Placeholder 3"/>
          <p:cNvSpPr>
            <a:spLocks noGrp="1"/>
          </p:cNvSpPr>
          <p:nvPr>
            <p:ph type="sldNum" sz="quarter" idx="10"/>
          </p:nvPr>
        </p:nvSpPr>
        <p:spPr/>
        <p:txBody>
          <a:bodyPr/>
          <a:lstStyle/>
          <a:p>
            <a:fld id="{416552A5-AB13-4E3E-B44C-AAC823203952}"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r>
              <a:rPr lang="en-US" baseline="0" dirty="0" smtClean="0">
                <a:latin typeface="Times New Roman" pitchFamily="18" charset="0"/>
                <a:ea typeface="ＭＳ Ｐゴシック" pitchFamily="34" charset="-128"/>
                <a:cs typeface="Times New Roman" pitchFamily="18" charset="0"/>
              </a:rPr>
              <a:t>We have just reviewed the three parts of the triangle.  It is important to consider each part, and not in isolation.</a:t>
            </a:r>
          </a:p>
          <a:p>
            <a:endParaRPr lang="en-US" b="1" baseline="0" dirty="0" smtClean="0">
              <a:latin typeface="Times New Roman" pitchFamily="18" charset="0"/>
              <a:ea typeface="ＭＳ Ｐゴシック" pitchFamily="34" charset="-128"/>
              <a:cs typeface="Times New Roman" pitchFamily="18" charset="0"/>
            </a:endParaRPr>
          </a:p>
          <a:p>
            <a:r>
              <a:rPr lang="en-US" b="0" baseline="0" dirty="0" err="1" smtClean="0">
                <a:latin typeface="Times New Roman" pitchFamily="18" charset="0"/>
                <a:ea typeface="ＭＳ Ｐゴシック" pitchFamily="34" charset="-128"/>
                <a:cs typeface="Times New Roman" pitchFamily="18" charset="0"/>
              </a:rPr>
              <a:t>Lexile</a:t>
            </a:r>
            <a:r>
              <a:rPr lang="en-US" b="0" baseline="0" dirty="0" smtClean="0">
                <a:latin typeface="Times New Roman" pitchFamily="18" charset="0"/>
                <a:ea typeface="ＭＳ Ｐゴシック" pitchFamily="34" charset="-128"/>
                <a:cs typeface="Times New Roman" pitchFamily="18" charset="0"/>
              </a:rPr>
              <a:t> measures alone are no longer enough to match students to texts.  For instance, The Grapes of Wrath falls into the Grade 2-3 Grade Span, yet it is placed in the 9-10 grade band after considering all the components of Text Complexity.  </a:t>
            </a:r>
            <a:endParaRPr lang="en-US" b="0" dirty="0" smtClean="0">
              <a:latin typeface="Times New Roman" pitchFamily="18" charset="0"/>
              <a:ea typeface="ＭＳ Ｐゴシック" pitchFamily="34" charset="-128"/>
              <a:cs typeface="Times New Roman" pitchFamily="18" charset="0"/>
            </a:endParaRPr>
          </a:p>
        </p:txBody>
      </p:sp>
      <p:sp>
        <p:nvSpPr>
          <p:cNvPr id="34820" name="Slide Number Placeholder 3"/>
          <p:cNvSpPr>
            <a:spLocks noGrp="1"/>
          </p:cNvSpPr>
          <p:nvPr>
            <p:ph type="sldNum" sz="quarter" idx="5"/>
          </p:nvPr>
        </p:nvSpPr>
        <p:spPr>
          <a:noFill/>
        </p:spPr>
        <p:txBody>
          <a:bodyPr/>
          <a:lstStyle/>
          <a:p>
            <a:fld id="{1B764F72-9E58-4E75-9705-970E55F71807}"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what do we do with all of this information? </a:t>
            </a:r>
            <a:r>
              <a:rPr lang="en-US" baseline="0" dirty="0" smtClean="0"/>
              <a:t>  We make an appropriate placement of the text. </a:t>
            </a:r>
            <a:endParaRPr lang="en-US" dirty="0" smtClean="0"/>
          </a:p>
          <a:p>
            <a:endParaRPr lang="en-US" dirty="0" smtClean="0"/>
          </a:p>
          <a:p>
            <a:r>
              <a:rPr lang="en-US" dirty="0" smtClean="0"/>
              <a:t>We need to gather this information to ensure that we are finding the appropriate placement for texts so that we can match books of appropriate complexity for students in our classroom. </a:t>
            </a:r>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416552A5-AB13-4E3E-B44C-AAC823203952}"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latin typeface="Arial" pitchFamily="34" charset="0"/>
                <a:ea typeface="ＭＳ Ｐゴシック" pitchFamily="34" charset="-128"/>
              </a:rPr>
              <a:t>Refer to the handout of the blank placemat.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baseline="0" dirty="0" smtClean="0">
              <a:latin typeface="Arial" pitchFamily="34" charset="0"/>
              <a:ea typeface="ＭＳ Ｐゴシック" pitchFamily="34" charset="-128"/>
            </a:endParaRPr>
          </a:p>
          <a:p>
            <a:r>
              <a:rPr lang="en-US" sz="1200" b="0" baseline="0" dirty="0" smtClean="0">
                <a:latin typeface="Arial" pitchFamily="34" charset="0"/>
                <a:ea typeface="ＭＳ Ｐゴシック" pitchFamily="34" charset="-128"/>
              </a:rPr>
              <a:t>The placemat is a graphic organizer to determine placement.  This is where we record all the information we collected about the quantitative, qualitative, reader and task measures to determine the Text Complexity of a text.  </a:t>
            </a:r>
          </a:p>
          <a:p>
            <a:endParaRPr lang="en-US" sz="1200" b="0" baseline="0" dirty="0" smtClean="0">
              <a:latin typeface="Arial" pitchFamily="34" charset="0"/>
              <a:ea typeface="ＭＳ Ｐゴシック"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itchFamily="34" charset="0"/>
                <a:ea typeface="ＭＳ Ｐゴシック" pitchFamily="34" charset="-128"/>
              </a:rPr>
              <a:t>Note correlation with the color scheme and the three parts of the triangle on the placemat.</a:t>
            </a:r>
          </a:p>
          <a:p>
            <a:endParaRPr lang="en-US" sz="1200" b="0" baseline="0" dirty="0" smtClean="0">
              <a:latin typeface="Arial" pitchFamily="34" charset="0"/>
              <a:ea typeface="ＭＳ Ｐゴシック" pitchFamily="34" charset="-128"/>
            </a:endParaRPr>
          </a:p>
        </p:txBody>
      </p:sp>
      <p:sp>
        <p:nvSpPr>
          <p:cNvPr id="35844" name="Slide Number Placeholder 3"/>
          <p:cNvSpPr>
            <a:spLocks noGrp="1"/>
          </p:cNvSpPr>
          <p:nvPr>
            <p:ph type="sldNum" sz="quarter" idx="5"/>
          </p:nvPr>
        </p:nvSpPr>
        <p:spPr>
          <a:noFill/>
        </p:spPr>
        <p:txBody>
          <a:bodyPr/>
          <a:lstStyle/>
          <a:p>
            <a:fld id="{2FEF72C6-2BDE-4A41-9900-A28CF49E576A}" type="slidenum">
              <a:rPr lang="en-US" smtClean="0"/>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Let’s take a look at </a:t>
            </a:r>
            <a:r>
              <a:rPr lang="en-US" sz="1200" i="1" dirty="0" smtClean="0"/>
              <a:t>The</a:t>
            </a:r>
            <a:r>
              <a:rPr lang="en-US" sz="1200" i="1" baseline="0" dirty="0" smtClean="0"/>
              <a:t> Book Thief </a:t>
            </a:r>
            <a:r>
              <a:rPr lang="en-US" sz="1200" baseline="0" dirty="0" smtClean="0"/>
              <a:t>example.  </a:t>
            </a:r>
          </a:p>
          <a:p>
            <a:endParaRPr lang="en-US" sz="1200" baseline="0" dirty="0" smtClean="0"/>
          </a:p>
          <a:p>
            <a:r>
              <a:rPr lang="en-US" sz="1200" baseline="0" dirty="0" smtClean="0"/>
              <a:t>Most of the information has been placed on the “mat” except for 2 important pieces.  </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t>First,</a:t>
            </a:r>
            <a:r>
              <a:rPr lang="en-US" sz="1200" baseline="0" dirty="0" smtClean="0"/>
              <a:t> the Major Instructional Areas of Focus has not been filled in.  Let’s add those now and practice using the </a:t>
            </a:r>
            <a:r>
              <a:rPr lang="en-US" sz="1200" b="1" baseline="0" dirty="0" smtClean="0"/>
              <a:t>shorthand document.</a:t>
            </a:r>
            <a:r>
              <a:rPr lang="en-US" sz="1200" b="1"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R.2 – </a:t>
            </a:r>
            <a:r>
              <a:rPr lang="en-US" sz="1200" b="0" kern="1200" dirty="0" smtClean="0">
                <a:solidFill>
                  <a:schemeClr val="tx1"/>
                </a:solidFill>
                <a:latin typeface="+mn-lt"/>
                <a:ea typeface="+mn-ea"/>
                <a:cs typeface="+mn-cs"/>
              </a:rPr>
              <a:t>central ideas/themes/summary</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R.4 – </a:t>
            </a:r>
            <a:r>
              <a:rPr lang="en-US" sz="1200" b="0" kern="1200" dirty="0" smtClean="0">
                <a:solidFill>
                  <a:schemeClr val="tx1"/>
                </a:solidFill>
                <a:latin typeface="+mn-lt"/>
                <a:ea typeface="+mn-ea"/>
                <a:cs typeface="+mn-cs"/>
              </a:rPr>
              <a:t>vocabulary/word choice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R.6 – </a:t>
            </a:r>
            <a:r>
              <a:rPr lang="en-US" sz="1200" b="0" kern="1200" dirty="0" smtClean="0">
                <a:solidFill>
                  <a:schemeClr val="tx1"/>
                </a:solidFill>
                <a:latin typeface="+mn-lt"/>
                <a:ea typeface="+mn-ea"/>
                <a:cs typeface="+mn-cs"/>
              </a:rPr>
              <a:t>point of view/purpose</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L.3 – </a:t>
            </a:r>
            <a:r>
              <a:rPr lang="en-US" sz="1200" b="0" kern="1200" dirty="0" smtClean="0">
                <a:solidFill>
                  <a:schemeClr val="tx1"/>
                </a:solidFill>
                <a:latin typeface="+mn-lt"/>
                <a:ea typeface="+mn-ea"/>
                <a:cs typeface="+mn-cs"/>
              </a:rPr>
              <a:t>style/effective language choices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L.5 – </a:t>
            </a:r>
            <a:r>
              <a:rPr lang="en-US" sz="1200" b="0" kern="1200" dirty="0" smtClean="0">
                <a:solidFill>
                  <a:schemeClr val="tx1"/>
                </a:solidFill>
                <a:latin typeface="+mn-lt"/>
                <a:ea typeface="+mn-ea"/>
                <a:cs typeface="+mn-cs"/>
              </a:rPr>
              <a:t>figurative language/word relationships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latin typeface="+mn-lt"/>
                <a:ea typeface="+mn-ea"/>
                <a:cs typeface="+mn-cs"/>
              </a:rPr>
              <a:t>S</a:t>
            </a:r>
            <a:r>
              <a:rPr lang="en-US" sz="1200" b="1" kern="1200" baseline="0" dirty="0" smtClean="0">
                <a:solidFill>
                  <a:schemeClr val="tx1"/>
                </a:solidFill>
                <a:latin typeface="+mn-lt"/>
                <a:ea typeface="+mn-ea"/>
                <a:cs typeface="+mn-cs"/>
              </a:rPr>
              <a:t>L.3 - </a:t>
            </a:r>
            <a:r>
              <a:rPr lang="en-US" sz="1200" b="0" kern="1200" baseline="0" dirty="0" smtClean="0">
                <a:solidFill>
                  <a:schemeClr val="tx1"/>
                </a:solidFill>
                <a:latin typeface="+mn-lt"/>
                <a:ea typeface="+mn-ea"/>
                <a:cs typeface="+mn-cs"/>
              </a:rPr>
              <a:t>point of view</a:t>
            </a:r>
            <a:endParaRPr lang="en-US" sz="1200" b="0" kern="1200" dirty="0" smtClean="0">
              <a:solidFill>
                <a:schemeClr val="tx1"/>
              </a:solidFill>
              <a:latin typeface="+mn-lt"/>
              <a:ea typeface="+mn-ea"/>
              <a:cs typeface="+mn-cs"/>
            </a:endParaRPr>
          </a:p>
          <a:p>
            <a:endParaRPr lang="en-US" sz="1200" b="1" baseline="0" dirty="0" smtClean="0"/>
          </a:p>
          <a:p>
            <a:r>
              <a:rPr lang="en-US" sz="1200" b="1" baseline="0" dirty="0" smtClean="0"/>
              <a:t>Second,</a:t>
            </a:r>
            <a:r>
              <a:rPr lang="en-US" sz="1200" baseline="0" dirty="0" smtClean="0"/>
              <a:t>  the Recommended Complexity band has not been decided. </a:t>
            </a:r>
          </a:p>
          <a:p>
            <a:endParaRPr lang="en-US" sz="1200" baseline="0" dirty="0" smtClean="0"/>
          </a:p>
          <a:p>
            <a:r>
              <a:rPr lang="en-US" sz="1200" baseline="0" dirty="0" smtClean="0"/>
              <a:t>Now it’s time to make a final decision.</a:t>
            </a:r>
          </a:p>
          <a:p>
            <a:endParaRPr lang="en-US" sz="1200" baseline="0" dirty="0" smtClean="0"/>
          </a:p>
          <a:p>
            <a:endParaRPr lang="en-US" sz="1200"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Take a moment and re-read the placemat information at your table and make a recommendation. Place that grade band under the title and author at the top left corner of the graphic organizer.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latin typeface="Times New Roman" pitchFamily="18" charset="0"/>
              <a:ea typeface="ＭＳ Ｐゴシック" pitchFamily="34" charset="-128"/>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Times New Roman" pitchFamily="18" charset="0"/>
                <a:ea typeface="ＭＳ Ｐゴシック" pitchFamily="34" charset="-128"/>
                <a:cs typeface="Times New Roman" pitchFamily="18" charset="0"/>
              </a:rPr>
              <a:t>On the screen are </a:t>
            </a:r>
            <a:r>
              <a:rPr lang="en-US" sz="1200" b="1" baseline="0" dirty="0" smtClean="0">
                <a:latin typeface="Times New Roman" pitchFamily="18" charset="0"/>
                <a:ea typeface="ＭＳ Ｐゴシック" pitchFamily="34" charset="-128"/>
                <a:cs typeface="Times New Roman" pitchFamily="18" charset="0"/>
              </a:rPr>
              <a:t>the grade bands to choose from</a:t>
            </a:r>
            <a:r>
              <a:rPr lang="en-US" sz="1200" baseline="0" dirty="0" smtClean="0">
                <a:latin typeface="Times New Roman" pitchFamily="18" charset="0"/>
                <a:ea typeface="ＭＳ Ｐゴシック" pitchFamily="34" charset="-128"/>
                <a:cs typeface="Times New Roman" pitchFamily="18" charset="0"/>
              </a:rPr>
              <a:t>. </a:t>
            </a:r>
            <a:r>
              <a:rPr lang="en-US" sz="1200" baseline="0" dirty="0" smtClean="0"/>
              <a:t>9-10 is the answer.</a:t>
            </a:r>
          </a:p>
          <a:p>
            <a:endParaRPr lang="en-US" sz="1200" baseline="0" dirty="0" smtClean="0">
              <a:latin typeface="Times New Roman" pitchFamily="18" charset="0"/>
              <a:ea typeface="ＭＳ Ｐゴシック" pitchFamily="34" charset="-128"/>
              <a:cs typeface="Times New Roman" pitchFamily="18" charset="0"/>
            </a:endParaRPr>
          </a:p>
          <a:p>
            <a:r>
              <a:rPr lang="en-US" sz="1200" b="1" dirty="0" smtClean="0">
                <a:latin typeface="Times New Roman" pitchFamily="18" charset="0"/>
                <a:ea typeface="ＭＳ Ｐゴシック" pitchFamily="34" charset="-128"/>
                <a:cs typeface="Times New Roman" pitchFamily="18" charset="0"/>
              </a:rPr>
              <a:t>Share</a:t>
            </a:r>
            <a:r>
              <a:rPr lang="en-US" sz="1200" b="1" baseline="0" dirty="0" smtClean="0">
                <a:latin typeface="Times New Roman" pitchFamily="18" charset="0"/>
                <a:ea typeface="ＭＳ Ｐゴシック" pitchFamily="34" charset="-128"/>
                <a:cs typeface="Times New Roman" pitchFamily="18" charset="0"/>
              </a:rPr>
              <a:t> out.  </a:t>
            </a:r>
            <a:r>
              <a:rPr lang="en-US" sz="1200" baseline="0" dirty="0" smtClean="0">
                <a:latin typeface="Times New Roman" pitchFamily="18" charset="0"/>
                <a:ea typeface="ＭＳ Ｐゴシック" pitchFamily="34" charset="-128"/>
                <a:cs typeface="Times New Roman" pitchFamily="18" charset="0"/>
              </a:rPr>
              <a:t>Why didn’t we place </a:t>
            </a:r>
            <a:r>
              <a:rPr lang="en-US" sz="1200" i="1" baseline="0" dirty="0" smtClean="0">
                <a:latin typeface="Times New Roman" pitchFamily="18" charset="0"/>
                <a:ea typeface="ＭＳ Ｐゴシック" pitchFamily="34" charset="-128"/>
                <a:cs typeface="Times New Roman" pitchFamily="18" charset="0"/>
              </a:rPr>
              <a:t>The Book Thief </a:t>
            </a:r>
            <a:r>
              <a:rPr lang="en-US" sz="1200" baseline="0" dirty="0" smtClean="0">
                <a:latin typeface="Times New Roman" pitchFamily="18" charset="0"/>
                <a:ea typeface="ＭＳ Ｐゴシック" pitchFamily="34" charset="-128"/>
                <a:cs typeface="Times New Roman" pitchFamily="18" charset="0"/>
              </a:rPr>
              <a:t>in the grade 2-3 text complexity band?  </a:t>
            </a:r>
          </a:p>
          <a:p>
            <a:endParaRPr lang="en-US" sz="1200" baseline="0" dirty="0" smtClean="0">
              <a:latin typeface="Times New Roman" pitchFamily="18" charset="0"/>
              <a:ea typeface="ＭＳ Ｐゴシック" pitchFamily="34" charset="-128"/>
              <a:cs typeface="Times New Roman" pitchFamily="18" charset="0"/>
            </a:endParaRPr>
          </a:p>
          <a:p>
            <a:r>
              <a:rPr lang="en-US" sz="1200" baseline="0" dirty="0" smtClean="0">
                <a:latin typeface="Times New Roman" pitchFamily="18" charset="0"/>
                <a:ea typeface="ＭＳ Ｐゴシック" pitchFamily="34" charset="-128"/>
                <a:cs typeface="Times New Roman" pitchFamily="18" charset="0"/>
              </a:rPr>
              <a:t>Emphasize the BALANCE of all three measures and not using any ONE is isolation to make a </a:t>
            </a:r>
            <a:r>
              <a:rPr lang="en-US" sz="1200" b="1" baseline="0" dirty="0" smtClean="0">
                <a:latin typeface="Times New Roman" pitchFamily="18" charset="0"/>
                <a:ea typeface="ＭＳ Ｐゴシック" pitchFamily="34" charset="-128"/>
                <a:cs typeface="Times New Roman" pitchFamily="18" charset="0"/>
              </a:rPr>
              <a:t>placement</a:t>
            </a:r>
            <a:r>
              <a:rPr lang="en-US" sz="1200" baseline="0" dirty="0" smtClean="0">
                <a:latin typeface="Times New Roman" pitchFamily="18" charset="0"/>
                <a:ea typeface="ＭＳ Ｐゴシック" pitchFamily="34" charset="-128"/>
                <a:cs typeface="Times New Roman" pitchFamily="18" charset="0"/>
              </a:rPr>
              <a:t>. </a:t>
            </a:r>
          </a:p>
          <a:p>
            <a:endParaRPr lang="en-US" sz="1200" baseline="0" dirty="0" smtClean="0">
              <a:latin typeface="Times New Roman" pitchFamily="18" charset="0"/>
              <a:ea typeface="ＭＳ Ｐゴシック" pitchFamily="34" charset="-128"/>
              <a:cs typeface="Times New Roman" pitchFamily="18" charset="0"/>
            </a:endParaRPr>
          </a:p>
          <a:p>
            <a:r>
              <a:rPr lang="en-US" sz="1200" b="1" baseline="0" dirty="0" smtClean="0">
                <a:latin typeface="Times New Roman" pitchFamily="18" charset="0"/>
                <a:ea typeface="ＭＳ Ｐゴシック" pitchFamily="34" charset="-128"/>
                <a:cs typeface="Times New Roman" pitchFamily="18" charset="0"/>
              </a:rPr>
              <a:t>The purpose of this process is to choose complex texts based upon the standards your students need. </a:t>
            </a:r>
          </a:p>
          <a:p>
            <a:endParaRPr lang="en-US" sz="1200" baseline="0" dirty="0" smtClean="0">
              <a:latin typeface="Times New Roman" pitchFamily="18" charset="0"/>
              <a:ea typeface="ＭＳ Ｐゴシック" pitchFamily="34" charset="-128"/>
              <a:cs typeface="Times New Roman" pitchFamily="18" charset="0"/>
            </a:endParaRPr>
          </a:p>
          <a:p>
            <a:endParaRPr lang="en-US" sz="1200" dirty="0" smtClean="0">
              <a:latin typeface="Times New Roman" pitchFamily="18" charset="0"/>
              <a:ea typeface="ＭＳ Ｐゴシック" pitchFamily="34" charset="-128"/>
              <a:cs typeface="Times New Roman" pitchFamily="18" charset="0"/>
            </a:endParaRPr>
          </a:p>
        </p:txBody>
      </p:sp>
      <p:sp>
        <p:nvSpPr>
          <p:cNvPr id="36868" name="Slide Number Placeholder 3"/>
          <p:cNvSpPr>
            <a:spLocks noGrp="1"/>
          </p:cNvSpPr>
          <p:nvPr>
            <p:ph type="sldNum" sz="quarter" idx="5"/>
          </p:nvPr>
        </p:nvSpPr>
        <p:spPr>
          <a:noFill/>
        </p:spPr>
        <p:txBody>
          <a:bodyPr/>
          <a:lstStyle/>
          <a:p>
            <a:fld id="{5EDE2379-031A-411E-BAAB-9CD73A7DA91B}" type="slidenum">
              <a:rPr lang="en-US" smtClean="0"/>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Tx/>
              <a:buNone/>
              <a:tabLst/>
              <a:defRPr/>
            </a:pPr>
            <a:r>
              <a:rPr lang="en-US" dirty="0" smtClean="0"/>
              <a:t>Let’s talk about why this process is important…</a:t>
            </a:r>
            <a:r>
              <a:rPr lang="en-US" sz="1200" baseline="0" dirty="0" smtClean="0">
                <a:latin typeface="Times New Roman" pitchFamily="18" charset="0"/>
                <a:cs typeface="Times New Roman" pitchFamily="18" charset="0"/>
              </a:rPr>
              <a:t>Take about five minutes to discuss how you might use these tools to determine text complexity. </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Why would a teacher need this information or need to go through this process?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Take about five minutes to discuss how you might use these tools to determine text complexity. Why would a teacher need this </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information or need to go through this process?</a:t>
            </a:r>
          </a:p>
          <a:p>
            <a:pPr marL="228600" indent="-228600">
              <a:buNone/>
            </a:pPr>
            <a:endParaRPr lang="en-US" sz="1200" baseline="0" dirty="0" smtClean="0">
              <a:latin typeface="Times New Roman" pitchFamily="18" charset="0"/>
              <a:cs typeface="Times New Roman" pitchFamily="18" charset="0"/>
            </a:endParaRPr>
          </a:p>
          <a:p>
            <a:pPr marL="228600" indent="-228600">
              <a:buNone/>
            </a:pPr>
            <a:endParaRPr lang="en-US" sz="1200" baseline="0" dirty="0" smtClean="0">
              <a:latin typeface="Times New Roman" pitchFamily="18" charset="0"/>
              <a:cs typeface="Times New Roman" pitchFamily="18" charset="0"/>
            </a:endParaRPr>
          </a:p>
          <a:p>
            <a:pPr marL="228600" indent="-228600">
              <a:buNone/>
            </a:pPr>
            <a:r>
              <a:rPr lang="en-US" sz="1200" b="1" baseline="0" dirty="0" smtClean="0">
                <a:latin typeface="Times New Roman" pitchFamily="18" charset="0"/>
                <a:cs typeface="Times New Roman" pitchFamily="18" charset="0"/>
              </a:rPr>
              <a:t>Talking points for us after discussion:</a:t>
            </a:r>
          </a:p>
          <a:p>
            <a:pPr marL="228600" indent="-228600">
              <a:buNone/>
            </a:pPr>
            <a:endParaRPr lang="en-US" sz="1200" b="1" baseline="0" dirty="0" smtClean="0">
              <a:latin typeface="Times New Roman" pitchFamily="18" charset="0"/>
              <a:cs typeface="Times New Roman" pitchFamily="18" charset="0"/>
            </a:endParaRPr>
          </a:p>
          <a:p>
            <a:r>
              <a:rPr lang="en-US" sz="1200" baseline="0" dirty="0" smtClean="0">
                <a:latin typeface="Times New Roman" pitchFamily="18" charset="0"/>
                <a:cs typeface="Times New Roman" pitchFamily="18" charset="0"/>
              </a:rPr>
              <a:t>If we expect to teach students to read deeply, then teachers need to know the texts they teach well. They need to be able to examine texts with a lens of text complexity. They need to teach the standards through texts and know how to analyze texts. Going through the process (experiencing it) will allow them to gain a deeper understanding. Tool to inform teachers planning for instruction. </a:t>
            </a:r>
          </a:p>
          <a:p>
            <a:endParaRPr lang="en-US" sz="1200" dirty="0" smtClean="0">
              <a:latin typeface="Times New Roman" pitchFamily="18" charset="0"/>
              <a:cs typeface="Times New Roman" pitchFamily="18" charset="0"/>
            </a:endParaRPr>
          </a:p>
          <a:p>
            <a:pPr marL="685800" lvl="1" indent="-228600">
              <a:buFont typeface="Arial" pitchFamily="34" charset="0"/>
              <a:buChar char="•"/>
            </a:pPr>
            <a:r>
              <a:rPr lang="en-US" sz="1200" baseline="0" dirty="0" smtClean="0">
                <a:latin typeface="Times New Roman" pitchFamily="18" charset="0"/>
                <a:cs typeface="Times New Roman" pitchFamily="18" charset="0"/>
              </a:rPr>
              <a:t>In training – to compare thinking, analysis of a text.</a:t>
            </a:r>
          </a:p>
          <a:p>
            <a:pPr marL="685800" lvl="1" indent="-228600">
              <a:buFont typeface="Arial" pitchFamily="34" charset="0"/>
              <a:buChar char="•"/>
            </a:pPr>
            <a:endParaRPr lang="en-US" sz="1200" dirty="0" smtClean="0">
              <a:latin typeface="Times New Roman" pitchFamily="18" charset="0"/>
              <a:cs typeface="Times New Roman" pitchFamily="18" charset="0"/>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latin typeface="Times New Roman" pitchFamily="18" charset="0"/>
                <a:cs typeface="Times New Roman" pitchFamily="18" charset="0"/>
              </a:rPr>
              <a:t>The role of text in instruction. Why we choose a particular text…matched to standards.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latin typeface="Times New Roman" pitchFamily="18" charset="0"/>
              <a:cs typeface="Times New Roman" pitchFamily="18" charset="0"/>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latin typeface="Times New Roman" pitchFamily="18" charset="0"/>
                <a:cs typeface="Times New Roman" pitchFamily="18" charset="0"/>
              </a:rPr>
              <a:t>We learn how to prescribe text to meet students’ needs and match to standards.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latin typeface="Times New Roman" pitchFamily="18" charset="0"/>
              <a:cs typeface="Times New Roman" pitchFamily="18" charset="0"/>
            </a:endParaRP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latin typeface="Times New Roman" pitchFamily="18" charset="0"/>
                <a:cs typeface="Times New Roman" pitchFamily="18" charset="0"/>
              </a:rPr>
              <a:t>What we are learning from the process is matching books to readers.</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latin typeface="Times New Roman" pitchFamily="18" charset="0"/>
              <a:cs typeface="Times New Roman" pitchFamily="18" charset="0"/>
            </a:endParaRPr>
          </a:p>
          <a:p>
            <a:pPr marL="628650" lvl="1" indent="-171450">
              <a:buFont typeface="Arial" pitchFamily="34" charset="0"/>
              <a:buChar char="•"/>
            </a:pPr>
            <a:r>
              <a:rPr lang="en-US" sz="1200" dirty="0" smtClean="0">
                <a:latin typeface="Times New Roman" pitchFamily="18" charset="0"/>
                <a:cs typeface="Times New Roman" pitchFamily="18" charset="0"/>
              </a:rPr>
              <a:t>Once you complete a placemat, you begin</a:t>
            </a:r>
            <a:r>
              <a:rPr lang="en-US" sz="1200" baseline="0" dirty="0" smtClean="0">
                <a:latin typeface="Times New Roman" pitchFamily="18" charset="0"/>
                <a:cs typeface="Times New Roman" pitchFamily="18" charset="0"/>
              </a:rPr>
              <a:t> to understand the role of text complexity in the classroom.</a:t>
            </a:r>
          </a:p>
          <a:p>
            <a:pPr marL="628650" lvl="1" indent="-171450">
              <a:buFont typeface="Arial" pitchFamily="34" charset="0"/>
              <a:buChar char="•"/>
            </a:pPr>
            <a:endParaRPr lang="en-US" sz="1200" baseline="0" dirty="0" smtClean="0">
              <a:latin typeface="Times New Roman" pitchFamily="18" charset="0"/>
              <a:cs typeface="Times New Roman" pitchFamily="18" charset="0"/>
            </a:endParaRPr>
          </a:p>
          <a:p>
            <a:pPr marL="628650" lvl="1" indent="-171450">
              <a:buFont typeface="Arial" pitchFamily="34" charset="0"/>
              <a:buChar char="•"/>
            </a:pPr>
            <a:r>
              <a:rPr lang="en-US" sz="1200" baseline="0" dirty="0" smtClean="0">
                <a:latin typeface="Times New Roman" pitchFamily="18" charset="0"/>
                <a:cs typeface="Times New Roman" pitchFamily="18" charset="0"/>
              </a:rPr>
              <a:t>Why would a teacher need this information?  Or to go through this process?</a:t>
            </a:r>
          </a:p>
          <a:p>
            <a:pPr marL="457200" lvl="1" indent="0">
              <a:buFont typeface="Arial" pitchFamily="34" charset="0"/>
              <a:buNone/>
            </a:pPr>
            <a:endParaRPr lang="en-US" sz="1200" baseline="0"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This is a quote from a NC teacher.</a:t>
            </a:r>
            <a:r>
              <a:rPr lang="en-US" sz="1200" baseline="0" dirty="0" smtClean="0">
                <a:latin typeface="Times New Roman" pitchFamily="18" charset="0"/>
                <a:cs typeface="Times New Roman" pitchFamily="18" charset="0"/>
              </a:rPr>
              <a:t>  Take a moment to read the quote.  </a:t>
            </a:r>
          </a:p>
          <a:p>
            <a:endParaRPr lang="en-US" sz="1200" baseline="0" dirty="0" smtClean="0">
              <a:latin typeface="Times New Roman" pitchFamily="18" charset="0"/>
              <a:cs typeface="Times New Roman" pitchFamily="18" charset="0"/>
            </a:endParaRPr>
          </a:p>
          <a:p>
            <a:r>
              <a:rPr lang="en-US" sz="1200" baseline="0" dirty="0" smtClean="0">
                <a:latin typeface="Times New Roman" pitchFamily="18" charset="0"/>
                <a:cs typeface="Times New Roman" pitchFamily="18" charset="0"/>
              </a:rPr>
              <a:t>Some teachers might be tempted to make a book “fit” a particular grade. Let’s talk about this?  </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After the break, you will be working in your grade band groups</a:t>
            </a:r>
            <a:r>
              <a:rPr lang="en-US" baseline="0" dirty="0" smtClean="0">
                <a:latin typeface="Times New Roman" pitchFamily="18" charset="0"/>
                <a:cs typeface="Times New Roman" pitchFamily="18" charset="0"/>
              </a:rPr>
              <a:t>.</a:t>
            </a:r>
          </a:p>
          <a:p>
            <a:endParaRPr lang="en-US" baseline="0" dirty="0" smtClean="0">
              <a:latin typeface="Times New Roman" pitchFamily="18" charset="0"/>
              <a:cs typeface="Times New Roman" pitchFamily="18" charset="0"/>
            </a:endParaRPr>
          </a:p>
          <a:p>
            <a:r>
              <a:rPr lang="en-US" b="1" baseline="0" dirty="0" smtClean="0">
                <a:latin typeface="Times New Roman" pitchFamily="18" charset="0"/>
                <a:cs typeface="Times New Roman" pitchFamily="18" charset="0"/>
              </a:rPr>
              <a:t>Participants need to move to grade band group.</a:t>
            </a:r>
            <a:endParaRPr lang="en-US" b="1"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latin typeface="Times New Roman" pitchFamily="18" charset="0"/>
                <a:ea typeface="ＭＳ Ｐゴシック" pitchFamily="34" charset="-128"/>
                <a:cs typeface="Times New Roman" pitchFamily="18" charset="0"/>
              </a:rPr>
              <a:t>Originally, there were six Common Core Instructional Shifts.</a:t>
            </a:r>
            <a:r>
              <a:rPr lang="en-US" baseline="0" dirty="0" smtClean="0">
                <a:latin typeface="Times New Roman" pitchFamily="18" charset="0"/>
                <a:ea typeface="ＭＳ Ｐゴシック" pitchFamily="34" charset="-128"/>
                <a:cs typeface="Times New Roman" pitchFamily="18" charset="0"/>
              </a:rPr>
              <a:t>  The state of North Carolina has now consolidated and </a:t>
            </a:r>
            <a:r>
              <a:rPr lang="en-US" dirty="0" smtClean="0">
                <a:latin typeface="Times New Roman" pitchFamily="18" charset="0"/>
                <a:ea typeface="ＭＳ Ｐゴシック" pitchFamily="34" charset="-128"/>
                <a:cs typeface="Times New Roman" pitchFamily="18" charset="0"/>
              </a:rPr>
              <a:t>integrated those</a:t>
            </a:r>
            <a:r>
              <a:rPr lang="en-US" baseline="0" dirty="0" smtClean="0">
                <a:latin typeface="Times New Roman" pitchFamily="18" charset="0"/>
                <a:ea typeface="ＭＳ Ｐゴシック" pitchFamily="34" charset="-128"/>
                <a:cs typeface="Times New Roman" pitchFamily="18" charset="0"/>
              </a:rPr>
              <a:t> six shifts into</a:t>
            </a:r>
            <a:r>
              <a:rPr lang="en-US" dirty="0" smtClean="0">
                <a:latin typeface="Times New Roman" pitchFamily="18" charset="0"/>
                <a:ea typeface="ＭＳ Ｐゴシック" pitchFamily="34" charset="-128"/>
                <a:cs typeface="Times New Roman" pitchFamily="18" charset="0"/>
              </a:rPr>
              <a:t> three shifts.  Ask participants to analyze the changes. </a:t>
            </a:r>
            <a:endParaRPr lang="en-US" dirty="0" smtClean="0">
              <a:latin typeface="Times New Roman" pitchFamily="18" charset="0"/>
              <a:ea typeface="ＭＳ Ｐゴシック"/>
              <a:cs typeface="Times New Roman" pitchFamily="18" charset="0"/>
            </a:endParaRPr>
          </a:p>
        </p:txBody>
      </p:sp>
      <p:sp>
        <p:nvSpPr>
          <p:cNvPr id="83972" name="Slide Number Placeholder 3"/>
          <p:cNvSpPr>
            <a:spLocks noGrp="1"/>
          </p:cNvSpPr>
          <p:nvPr>
            <p:ph type="sldNum" sz="quarter" idx="5"/>
          </p:nvPr>
        </p:nvSpPr>
        <p:spPr bwMode="auto">
          <a:ln>
            <a:miter lim="800000"/>
            <a:headEnd/>
            <a:tailEnd/>
          </a:ln>
        </p:spPr>
        <p:txBody>
          <a:bodyPr/>
          <a:lstStyle/>
          <a:p>
            <a:pPr>
              <a:defRPr/>
            </a:pPr>
            <a:fld id="{F070793C-16F5-4CFD-A790-539618BF6A14}" type="slidenum">
              <a:rPr lang="en-US">
                <a:solidFill>
                  <a:prstClr val="white"/>
                </a:solidFill>
              </a:rPr>
              <a:pPr>
                <a:defRPr/>
              </a:pPr>
              <a:t>4</a:t>
            </a:fld>
            <a:endParaRPr lang="en-US" dirty="0">
              <a:solidFill>
                <a:prstClr val="white"/>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Choose a text to read at your table (president or hope and despair). They need to be in grade band groups.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We have provided the </a:t>
            </a:r>
            <a:r>
              <a:rPr lang="en-US" dirty="0" err="1" smtClean="0">
                <a:latin typeface="Times New Roman" pitchFamily="18" charset="0"/>
                <a:cs typeface="Times New Roman" pitchFamily="18" charset="0"/>
              </a:rPr>
              <a:t>Lexile</a:t>
            </a:r>
            <a:r>
              <a:rPr lang="en-US" dirty="0" smtClean="0">
                <a:latin typeface="Times New Roman" pitchFamily="18" charset="0"/>
                <a:cs typeface="Times New Roman" pitchFamily="18" charset="0"/>
              </a:rPr>
              <a:t>, and you will need to match the </a:t>
            </a:r>
            <a:r>
              <a:rPr lang="en-US" dirty="0" err="1" smtClean="0">
                <a:latin typeface="Times New Roman" pitchFamily="18" charset="0"/>
                <a:cs typeface="Times New Roman" pitchFamily="18" charset="0"/>
              </a:rPr>
              <a:t>Lexile</a:t>
            </a:r>
            <a:r>
              <a:rPr lang="en-US" dirty="0" smtClean="0">
                <a:latin typeface="Times New Roman" pitchFamily="18" charset="0"/>
                <a:cs typeface="Times New Roman" pitchFamily="18" charset="0"/>
              </a:rPr>
              <a:t> to the text complexity grade band using the table provided in your guide. (on the</a:t>
            </a:r>
            <a:r>
              <a:rPr lang="en-US" baseline="0" dirty="0" smtClean="0">
                <a:latin typeface="Times New Roman" pitchFamily="18" charset="0"/>
                <a:cs typeface="Times New Roman" pitchFamily="18" charset="0"/>
              </a:rPr>
              <a:t> president or hope and despair purple handout)</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Directions:</a:t>
            </a:r>
            <a:r>
              <a:rPr lang="en-US" baseline="0" dirty="0" smtClean="0">
                <a:latin typeface="Times New Roman" pitchFamily="18" charset="0"/>
                <a:cs typeface="Times New Roman" pitchFamily="18" charset="0"/>
              </a:rPr>
              <a:t> Go step by step with your table group using the guide and the model we provided.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Ask participants to </a:t>
            </a:r>
            <a:r>
              <a:rPr lang="en-US" b="1" dirty="0" smtClean="0">
                <a:latin typeface="Times New Roman" pitchFamily="18" charset="0"/>
                <a:cs typeface="Times New Roman" pitchFamily="18" charset="0"/>
              </a:rPr>
              <a:t>pull up</a:t>
            </a:r>
            <a:r>
              <a:rPr lang="en-US" b="1" baseline="0" dirty="0" smtClean="0">
                <a:latin typeface="Times New Roman" pitchFamily="18" charset="0"/>
                <a:cs typeface="Times New Roman" pitchFamily="18" charset="0"/>
              </a:rPr>
              <a:t> the guide for analyzing text complexity </a:t>
            </a:r>
            <a:r>
              <a:rPr lang="en-US" baseline="0" dirty="0" smtClean="0">
                <a:latin typeface="Times New Roman" pitchFamily="18" charset="0"/>
                <a:cs typeface="Times New Roman" pitchFamily="18" charset="0"/>
              </a:rPr>
              <a:t>to begin.</a:t>
            </a:r>
          </a:p>
          <a:p>
            <a:endParaRPr lang="en-US"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Times New Roman" pitchFamily="18" charset="0"/>
                <a:cs typeface="Times New Roman" pitchFamily="18" charset="0"/>
              </a:rPr>
              <a:t>Direct to read text, annotate, and review the rubric and placemat as a group. </a:t>
            </a:r>
            <a:r>
              <a:rPr lang="en-US" b="1" baseline="0" dirty="0" smtClean="0">
                <a:latin typeface="Times New Roman" pitchFamily="18" charset="0"/>
                <a:cs typeface="Times New Roman" pitchFamily="18" charset="0"/>
              </a:rPr>
              <a:t>Notice the decisions we made. </a:t>
            </a:r>
            <a:endParaRPr lang="en-US" b="1" dirty="0" smtClean="0">
              <a:latin typeface="Times New Roman" pitchFamily="18" charset="0"/>
              <a:cs typeface="Times New Roman" pitchFamily="18" charset="0"/>
            </a:endParaRPr>
          </a:p>
          <a:p>
            <a:endParaRPr lang="en-US" b="1" dirty="0" smtClean="0"/>
          </a:p>
        </p:txBody>
      </p:sp>
      <p:sp>
        <p:nvSpPr>
          <p:cNvPr id="4" name="Slide Number Placeholder 3"/>
          <p:cNvSpPr>
            <a:spLocks noGrp="1"/>
          </p:cNvSpPr>
          <p:nvPr>
            <p:ph type="sldNum" sz="quarter" idx="10"/>
          </p:nvPr>
        </p:nvSpPr>
        <p:spPr/>
        <p:txBody>
          <a:bodyPr/>
          <a:lstStyle/>
          <a:p>
            <a:fld id="{416552A5-AB13-4E3E-B44C-AAC823203952}"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latin typeface="Times New Roman" pitchFamily="18" charset="0"/>
                <a:cs typeface="Times New Roman" pitchFamily="18" charset="0"/>
              </a:rPr>
              <a:t>Individually, pairs, or grade band groups – create a placemat using the guide. (See next slide)</a:t>
            </a:r>
          </a:p>
          <a:p>
            <a:endParaRPr lang="en-US" baseline="0" dirty="0" smtClean="0"/>
          </a:p>
          <a:p>
            <a:endParaRPr lang="en-US" dirty="0" smtClean="0"/>
          </a:p>
          <a:p>
            <a:endParaRPr lang="en-US" b="1"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b="0" baseline="0" dirty="0" smtClean="0">
                <a:latin typeface="Times New Roman" pitchFamily="18" charset="0"/>
                <a:ea typeface="ＭＳ Ｐゴシック" pitchFamily="34" charset="-128"/>
                <a:cs typeface="Times New Roman" pitchFamily="18" charset="0"/>
              </a:rPr>
              <a:t>On your own, with a partner or as a group…go through the process. Pick one of the texts you brought with you to complete a placemat. </a:t>
            </a:r>
          </a:p>
          <a:p>
            <a:endParaRPr lang="en-US" b="0" baseline="0" dirty="0" smtClean="0">
              <a:latin typeface="Times New Roman" pitchFamily="18" charset="0"/>
              <a:ea typeface="ＭＳ Ｐゴシック" pitchFamily="34" charset="-128"/>
              <a:cs typeface="Times New Roman" pitchFamily="18" charset="0"/>
            </a:endParaRPr>
          </a:p>
          <a:p>
            <a:r>
              <a:rPr lang="en-US" b="0" baseline="0" dirty="0" smtClean="0">
                <a:latin typeface="Times New Roman" pitchFamily="18" charset="0"/>
                <a:ea typeface="ＭＳ Ｐゴシック" pitchFamily="34" charset="-128"/>
                <a:cs typeface="Times New Roman" pitchFamily="18" charset="0"/>
              </a:rPr>
              <a:t>Consultants need to be at tables helping answer questions/guide.</a:t>
            </a:r>
          </a:p>
          <a:p>
            <a:endParaRPr lang="en-US" b="0" baseline="0" dirty="0" smtClean="0">
              <a:latin typeface="Times New Roman" pitchFamily="18" charset="0"/>
              <a:ea typeface="ＭＳ Ｐゴシック" pitchFamily="34" charset="-128"/>
              <a:cs typeface="Times New Roman" pitchFamily="18" charset="0"/>
            </a:endParaRPr>
          </a:p>
        </p:txBody>
      </p:sp>
      <p:sp>
        <p:nvSpPr>
          <p:cNvPr id="37892" name="Slide Number Placeholder 3"/>
          <p:cNvSpPr>
            <a:spLocks noGrp="1"/>
          </p:cNvSpPr>
          <p:nvPr>
            <p:ph type="sldNum" sz="quarter" idx="5"/>
          </p:nvPr>
        </p:nvSpPr>
        <p:spPr>
          <a:noFill/>
        </p:spPr>
        <p:txBody>
          <a:bodyPr/>
          <a:lstStyle/>
          <a:p>
            <a:fld id="{768AC0BE-3242-48F9-B019-4DC7C2F4E501}" type="slidenum">
              <a:rPr lang="en-US" smtClean="0"/>
              <a:pPr/>
              <a:t>43</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Ask</a:t>
            </a:r>
            <a:r>
              <a:rPr lang="en-US" baseline="0" dirty="0" smtClean="0">
                <a:latin typeface="Times New Roman" pitchFamily="18" charset="0"/>
                <a:cs typeface="Times New Roman" pitchFamily="18" charset="0"/>
              </a:rPr>
              <a:t> them to take two sticky notes to add comments to placemats.</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Do you have any questions for us?</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16552A5-AB13-4E3E-B44C-AAC823203952}" type="slidenum">
              <a:rPr lang="en-US" smtClean="0"/>
              <a:pPr/>
              <a:t>48</a:t>
            </a:fld>
            <a:endParaRPr lang="en-US"/>
          </a:p>
        </p:txBody>
      </p:sp>
    </p:spTree>
    <p:extLst>
      <p:ext uri="{BB962C8B-B14F-4D97-AF65-F5344CB8AC3E}">
        <p14:creationId xmlns:p14="http://schemas.microsoft.com/office/powerpoint/2010/main" xmlns="" val="615500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p:spPr>
        <p:txBody>
          <a:bodyPr/>
          <a:lstStyle/>
          <a:p>
            <a:endParaRPr lang="en-US" b="0" baseline="0" dirty="0" smtClean="0">
              <a:latin typeface="Times New Roman" pitchFamily="18" charset="0"/>
              <a:ea typeface="ＭＳ Ｐゴシック" pitchFamily="34" charset="-128"/>
              <a:cs typeface="Times New Roman" pitchFamily="18" charset="0"/>
            </a:endParaRPr>
          </a:p>
          <a:p>
            <a:r>
              <a:rPr lang="en-US" b="0" baseline="0" dirty="0" smtClean="0">
                <a:latin typeface="Times New Roman" pitchFamily="18" charset="0"/>
                <a:ea typeface="ＭＳ Ｐゴシック" pitchFamily="34" charset="-128"/>
                <a:cs typeface="Times New Roman" pitchFamily="18" charset="0"/>
              </a:rPr>
              <a:t>The content of the six shifts is integrated into three and nothing is eliminated.  And, three shifts are easier to remember than 6.  This table shows the integration of the 6 shifts into 3.  </a:t>
            </a:r>
          </a:p>
          <a:p>
            <a:endParaRPr lang="en-US" b="0" baseline="0" dirty="0" smtClean="0">
              <a:latin typeface="Times New Roman" pitchFamily="18" charset="0"/>
              <a:ea typeface="ＭＳ Ｐゴシック" pitchFamily="34" charset="-128"/>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ea typeface="ＭＳ Ｐゴシック" pitchFamily="34" charset="-128"/>
                <a:cs typeface="Times New Roman" pitchFamily="18" charset="0"/>
              </a:rPr>
              <a:t>This year, there is a strong focus</a:t>
            </a:r>
            <a:r>
              <a:rPr lang="en-US" baseline="0" dirty="0" smtClean="0">
                <a:latin typeface="Times New Roman" pitchFamily="18" charset="0"/>
                <a:ea typeface="ＭＳ Ｐゴシック" pitchFamily="34" charset="-128"/>
                <a:cs typeface="Times New Roman" pitchFamily="18" charset="0"/>
              </a:rPr>
              <a:t> </a:t>
            </a:r>
            <a:r>
              <a:rPr lang="en-US" dirty="0" smtClean="0">
                <a:latin typeface="Times New Roman" pitchFamily="18" charset="0"/>
                <a:ea typeface="ＭＳ Ｐゴシック" pitchFamily="34" charset="-128"/>
                <a:cs typeface="Times New Roman" pitchFamily="18" charset="0"/>
              </a:rPr>
              <a:t>on Shift 2:  Reading and writing grounded in evidence from text. </a:t>
            </a:r>
            <a:r>
              <a:rPr lang="en-US" baseline="0" dirty="0" smtClean="0">
                <a:latin typeface="Times New Roman" pitchFamily="18" charset="0"/>
                <a:ea typeface="ＭＳ Ｐゴシック" pitchFamily="34" charset="-128"/>
                <a:cs typeface="Times New Roman" pitchFamily="18" charset="0"/>
              </a:rPr>
              <a:t> The writers of the CCSS emphasized this particular shift because they know this is the one that may be the most difficult for some teachers as well as having access to resources and developing assessments aligned to this shift.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latin typeface="Times New Roman" pitchFamily="18" charset="0"/>
              <a:ea typeface="ＭＳ Ｐゴシック" pitchFamily="34" charset="-128"/>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Times New Roman" pitchFamily="18" charset="0"/>
                <a:ea typeface="ＭＳ Ｐゴシック" pitchFamily="34" charset="-128"/>
                <a:cs typeface="Times New Roman" pitchFamily="18" charset="0"/>
              </a:rPr>
              <a:t>What does it mean for us?  Online resources and additional professional development will have this slant.  </a:t>
            </a:r>
            <a:endParaRPr lang="en-US" dirty="0" smtClean="0">
              <a:latin typeface="Times New Roman" pitchFamily="18" charset="0"/>
              <a:ea typeface="ＭＳ Ｐゴシック" pitchFamily="34" charset="-128"/>
              <a:cs typeface="Times New Roman" pitchFamily="18" charset="0"/>
            </a:endParaRPr>
          </a:p>
          <a:p>
            <a:endParaRPr lang="en-US" b="0" baseline="0" dirty="0" smtClean="0">
              <a:latin typeface="Times New Roman" pitchFamily="18" charset="0"/>
              <a:ea typeface="ＭＳ Ｐゴシック" pitchFamily="34" charset="-128"/>
              <a:cs typeface="Times New Roman" pitchFamily="18" charset="0"/>
            </a:endParaRPr>
          </a:p>
        </p:txBody>
      </p:sp>
      <p:sp>
        <p:nvSpPr>
          <p:cNvPr id="8196" name="Slide Number Placeholder 3"/>
          <p:cNvSpPr>
            <a:spLocks noGrp="1"/>
          </p:cNvSpPr>
          <p:nvPr>
            <p:ph type="sldNum" sz="quarter" idx="5"/>
          </p:nvPr>
        </p:nvSpPr>
        <p:spPr>
          <a:noFill/>
        </p:spPr>
        <p:txBody>
          <a:bodyPr/>
          <a:lstStyle/>
          <a:p>
            <a:fld id="{746FC8DC-C016-4F7D-A968-B336CDBD6647}" type="slidenum">
              <a:rPr lang="en-US" smtClean="0"/>
              <a:pPr/>
              <a:t>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dirty="0" smtClean="0">
                <a:latin typeface="Times New Roman" pitchFamily="18" charset="0"/>
                <a:ea typeface="ＭＳ Ｐゴシック" pitchFamily="34" charset="-128"/>
                <a:cs typeface="Times New Roman" pitchFamily="18" charset="0"/>
              </a:rPr>
              <a:t>Shift 1:  </a:t>
            </a:r>
            <a:r>
              <a:rPr lang="en-US" sz="1200" b="1" dirty="0" smtClean="0">
                <a:latin typeface="Times New Roman" pitchFamily="18" charset="0"/>
                <a:ea typeface="ＭＳ Ｐゴシック"/>
                <a:cs typeface="Times New Roman" pitchFamily="18" charset="0"/>
              </a:rPr>
              <a:t>Building Knowledge through Content-Rich Nonfiction and Informational Text</a:t>
            </a:r>
            <a:endParaRPr lang="en-US" b="1" dirty="0" smtClean="0">
              <a:latin typeface="Times New Roman" pitchFamily="18" charset="0"/>
              <a:ea typeface="ＭＳ Ｐゴシック" pitchFamily="34" charset="-128"/>
              <a:cs typeface="Times New Roman" pitchFamily="18" charset="0"/>
            </a:endParaRPr>
          </a:p>
          <a:p>
            <a:endParaRPr lang="en-US" b="1"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Students in grades K – 5 read a balance of informational and literary texts. Elementary school classrooms are, therefore, places where students access the world – science, social studies, the arts and literature – through text. At least 50% of what students read is informational.</a:t>
            </a:r>
          </a:p>
          <a:p>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Likewise, in grades 6-12, content area teachers outside of the ELA classroom share the responsibility of embedding literacy into content instruction using informational texts. </a:t>
            </a:r>
            <a:endParaRPr lang="en-US" sz="1200"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ＭＳ Ｐゴシック"/>
                <a:cs typeface="Times New Roman" pitchFamily="18" charset="0"/>
              </a:rPr>
              <a:t>Teachers, rather than referring to the texts, should allow students the opportunity to learn from what they read.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ＭＳ Ｐゴシック"/>
              <a:cs typeface="Times New Roman" pitchFamily="18" charset="0"/>
            </a:endParaRPr>
          </a:p>
          <a:p>
            <a:r>
              <a:rPr lang="en-US" sz="1200" dirty="0" smtClean="0">
                <a:latin typeface="Times New Roman" pitchFamily="18" charset="0"/>
                <a:ea typeface="ＭＳ Ｐゴシック"/>
                <a:cs typeface="Times New Roman" pitchFamily="18" charset="0"/>
              </a:rPr>
              <a:t>Teaching</a:t>
            </a:r>
            <a:r>
              <a:rPr lang="en-US" sz="1200" baseline="0" dirty="0" smtClean="0">
                <a:latin typeface="Times New Roman" pitchFamily="18" charset="0"/>
                <a:ea typeface="ＭＳ Ｐゴシック"/>
                <a:cs typeface="Times New Roman" pitchFamily="18" charset="0"/>
              </a:rPr>
              <a:t> literacy is now  an equally shared responsibility across disciplines which is why other content areas in addition to ELA were asked to attend today. </a:t>
            </a:r>
            <a:endParaRPr lang="en-US" sz="1200" dirty="0" smtClean="0">
              <a:latin typeface="Times New Roman" pitchFamily="18" charset="0"/>
              <a:ea typeface="ＭＳ Ｐゴシック"/>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ＭＳ Ｐゴシック"/>
                <a:cs typeface="Times New Roman" pitchFamily="18" charset="0"/>
              </a:rPr>
              <a:t> </a:t>
            </a:r>
            <a:endParaRPr lang="en-US" dirty="0" smtClean="0">
              <a:latin typeface="Times New Roman" pitchFamily="18" charset="0"/>
              <a:ea typeface="ＭＳ Ｐゴシック"/>
              <a:cs typeface="Times New Roman" pitchFamily="18" charset="0"/>
            </a:endParaRPr>
          </a:p>
          <a:p>
            <a:endParaRPr lang="en-US" sz="1200" dirty="0" smtClean="0">
              <a:latin typeface="Arial" pitchFamily="34" charset="0"/>
              <a:ea typeface="ＭＳ Ｐゴシック"/>
              <a:cs typeface="Arial" pitchFamily="34" charset="0"/>
            </a:endParaRPr>
          </a:p>
          <a:p>
            <a:endParaRPr lang="en-US" sz="1200" dirty="0" smtClean="0">
              <a:latin typeface="Arial" pitchFamily="34" charset="0"/>
              <a:cs typeface="Arial" pitchFamily="34" charset="0"/>
            </a:endParaRPr>
          </a:p>
          <a:p>
            <a:endParaRPr lang="en-US" sz="1200" dirty="0" smtClean="0">
              <a:latin typeface="Arial" pitchFamily="34" charset="0"/>
              <a:cs typeface="Arial" pitchFamily="34" charset="0"/>
            </a:endParaRPr>
          </a:p>
        </p:txBody>
      </p:sp>
      <p:sp>
        <p:nvSpPr>
          <p:cNvPr id="157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E3E730E-97AD-46B0-8377-79B4583820E2}" type="slidenum">
              <a:rPr lang="en-US" smtClean="0">
                <a:solidFill>
                  <a:prstClr val="black"/>
                </a:solidFill>
                <a:ea typeface="ＭＳ Ｐゴシック"/>
                <a:cs typeface="ＭＳ Ｐゴシック"/>
              </a:rPr>
              <a:pPr>
                <a:defRPr/>
              </a:pPr>
              <a:t>6</a:t>
            </a:fld>
            <a:endParaRPr lang="en-US" dirty="0" smtClean="0">
              <a:solidFill>
                <a:prstClr val="black"/>
              </a:solidFill>
              <a:ea typeface="ＭＳ Ｐゴシック"/>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latin typeface="Times New Roman" pitchFamily="18" charset="0"/>
                <a:cs typeface="Times New Roman" pitchFamily="18" charset="0"/>
              </a:rPr>
              <a:t>Teachers ensure that classroom experiences stay deeply connected to text.</a:t>
            </a:r>
          </a:p>
          <a:p>
            <a:endParaRPr lang="en-US" dirty="0" smtClean="0">
              <a:latin typeface="Times New Roman" pitchFamily="18" charset="0"/>
              <a:cs typeface="Times New Roman" pitchFamily="18" charset="0"/>
            </a:endParaRPr>
          </a:p>
          <a:p>
            <a:r>
              <a:rPr lang="en-US" sz="1200" b="0" kern="1200" baseline="0" dirty="0" smtClean="0">
                <a:solidFill>
                  <a:schemeClr val="tx1"/>
                </a:solidFill>
                <a:latin typeface="Times New Roman" pitchFamily="18" charset="0"/>
                <a:ea typeface="+mn-ea"/>
                <a:cs typeface="Times New Roman" pitchFamily="18" charset="0"/>
              </a:rPr>
              <a:t>Students have rich and rigorous conversations which are dependent on a common text. </a:t>
            </a:r>
          </a:p>
          <a:p>
            <a:endParaRPr lang="en-US" sz="1200" b="1" kern="1200" baseline="0" dirty="0" smtClean="0">
              <a:solidFill>
                <a:schemeClr val="tx1"/>
              </a:solidFill>
              <a:latin typeface="Times New Roman" pitchFamily="18" charset="0"/>
              <a:ea typeface="+mn-ea"/>
              <a:cs typeface="Times New Roman" pitchFamily="18" charset="0"/>
            </a:endParaRPr>
          </a:p>
          <a:p>
            <a:r>
              <a:rPr lang="en-US" sz="1200" b="0" kern="1200" baseline="0" dirty="0" smtClean="0">
                <a:solidFill>
                  <a:schemeClr val="tx1"/>
                </a:solidFill>
                <a:latin typeface="Times New Roman" pitchFamily="18" charset="0"/>
                <a:ea typeface="+mn-ea"/>
                <a:cs typeface="Times New Roman" pitchFamily="18" charset="0"/>
              </a:rPr>
              <a:t>Teachers insist that classroom experiences stay deeply connected to the text on the page </a:t>
            </a:r>
            <a:r>
              <a:rPr lang="en-US" sz="1200" kern="1200" baseline="0" dirty="0" smtClean="0">
                <a:solidFill>
                  <a:schemeClr val="tx1"/>
                </a:solidFill>
                <a:latin typeface="Times New Roman" pitchFamily="18" charset="0"/>
                <a:ea typeface="+mn-ea"/>
                <a:cs typeface="Times New Roman" pitchFamily="18" charset="0"/>
              </a:rPr>
              <a:t>and that students develop habits for making arguments both in conversation, as well as in writing to assess comprehension of a text.</a:t>
            </a:r>
          </a:p>
          <a:p>
            <a:endParaRPr lang="en-US" sz="1200" kern="1200" baseline="0" dirty="0" smtClean="0">
              <a:solidFill>
                <a:schemeClr val="tx1"/>
              </a:solidFill>
              <a:latin typeface="Times New Roman" pitchFamily="18" charset="0"/>
              <a:ea typeface="+mn-ea"/>
              <a:cs typeface="Times New Roman" pitchFamily="18" charset="0"/>
            </a:endParaRPr>
          </a:p>
          <a:p>
            <a:r>
              <a:rPr lang="en-US" sz="1200" b="1" kern="1200" baseline="0" dirty="0" smtClean="0">
                <a:solidFill>
                  <a:schemeClr val="tx1"/>
                </a:solidFill>
                <a:latin typeface="Times New Roman" pitchFamily="18" charset="0"/>
                <a:ea typeface="+mn-ea"/>
                <a:cs typeface="Times New Roman" pitchFamily="18" charset="0"/>
              </a:rPr>
              <a:t>Writing needs to emphasize use of evidence to inform or make an argument.</a:t>
            </a:r>
          </a:p>
          <a:p>
            <a:endParaRPr lang="en-US" sz="1200" b="1" kern="1200" baseline="0" dirty="0" smtClean="0">
              <a:solidFill>
                <a:schemeClr val="tx1"/>
              </a:solidFill>
              <a:latin typeface="Times New Roman" pitchFamily="18" charset="0"/>
              <a:ea typeface="+mn-ea"/>
              <a:cs typeface="Times New Roman" pitchFamily="18" charset="0"/>
            </a:endParaRPr>
          </a:p>
          <a:p>
            <a:pPr>
              <a:defRPr/>
            </a:pPr>
            <a:r>
              <a:rPr lang="en-US" b="1" dirty="0" smtClean="0">
                <a:latin typeface="Times New Roman" pitchFamily="18" charset="0"/>
                <a:ea typeface="ＭＳ Ｐゴシック" pitchFamily="34" charset="-128"/>
                <a:cs typeface="Times New Roman" pitchFamily="18" charset="0"/>
              </a:rPr>
              <a:t>Shift 2:  </a:t>
            </a:r>
            <a:r>
              <a:rPr lang="en-US" b="1" dirty="0" smtClean="0">
                <a:latin typeface="Times New Roman" pitchFamily="18" charset="0"/>
                <a:cs typeface="Times New Roman" pitchFamily="18" charset="0"/>
              </a:rPr>
              <a:t>Reading and Writing Grounded in Evidence from Texts  </a:t>
            </a:r>
          </a:p>
          <a:p>
            <a:pPr>
              <a:defRPr/>
            </a:pPr>
            <a:endParaRPr lang="en-US" b="1" dirty="0" smtClean="0">
              <a:latin typeface="Times New Roman" pitchFamily="18" charset="0"/>
              <a:ea typeface="ＭＳ Ｐゴシック" pitchFamily="34" charset="-128"/>
              <a:cs typeface="Times New Roman" pitchFamily="18" charset="0"/>
            </a:endParaRPr>
          </a:p>
          <a:p>
            <a:pPr>
              <a:defRPr/>
            </a:pPr>
            <a:r>
              <a:rPr lang="en-US" b="0" dirty="0" smtClean="0">
                <a:latin typeface="Times New Roman" pitchFamily="18" charset="0"/>
                <a:ea typeface="ＭＳ Ｐゴシック" pitchFamily="34" charset="-128"/>
                <a:cs typeface="Times New Roman" pitchFamily="18" charset="0"/>
              </a:rPr>
              <a:t>This is the year of evidence!</a:t>
            </a:r>
          </a:p>
          <a:p>
            <a:pPr>
              <a:defRPr/>
            </a:pPr>
            <a:endParaRPr lang="en-US" dirty="0" smtClean="0">
              <a:latin typeface="Times New Roman" pitchFamily="18" charset="0"/>
              <a:cs typeface="Times New Roman" pitchFamily="18" charset="0"/>
            </a:endParaRPr>
          </a:p>
          <a:p>
            <a:pPr>
              <a:defRPr/>
            </a:pPr>
            <a:r>
              <a:rPr lang="en-US" dirty="0" smtClean="0">
                <a:latin typeface="Times New Roman" pitchFamily="18" charset="0"/>
                <a:cs typeface="Times New Roman" pitchFamily="18" charset="0"/>
              </a:rPr>
              <a:t>Students should have opportunities to engage in rich and rigorous discussions which are dependent on a common text. Teachers insist that learning stays deeply connected to the text on the page and that students develop habits for making arguments based on evidence both in conversation and writing to assess comprehension of a text.</a:t>
            </a:r>
            <a:endParaRPr lang="en-US" b="1" dirty="0" smtClean="0">
              <a:latin typeface="Times New Roman" pitchFamily="18" charset="0"/>
              <a:ea typeface="ＭＳ Ｐゴシック"/>
              <a:cs typeface="Times New Roman" pitchFamily="18" charset="0"/>
            </a:endParaRPr>
          </a:p>
          <a:p>
            <a:pPr>
              <a:defRPr/>
            </a:pPr>
            <a:endParaRPr lang="en-US" b="1" dirty="0" smtClean="0">
              <a:latin typeface="Times New Roman" pitchFamily="18" charset="0"/>
              <a:ea typeface="ＭＳ Ｐゴシック"/>
              <a:cs typeface="Times New Roman" pitchFamily="18" charset="0"/>
            </a:endParaRPr>
          </a:p>
          <a:p>
            <a:pPr>
              <a:defRPr/>
            </a:pPr>
            <a:r>
              <a:rPr lang="en-US" dirty="0" smtClean="0">
                <a:latin typeface="Times New Roman" pitchFamily="18" charset="0"/>
                <a:ea typeface="ＭＳ Ｐゴシック"/>
                <a:cs typeface="Times New Roman" pitchFamily="18" charset="0"/>
              </a:rPr>
              <a:t>Use of evidence is threaded throughout the Reading, Writing, Speaking and Listening Strands.  </a:t>
            </a:r>
          </a:p>
          <a:p>
            <a:pPr>
              <a:defRPr/>
            </a:pPr>
            <a:endParaRPr lang="en-US" dirty="0" smtClean="0">
              <a:latin typeface="Times New Roman" pitchFamily="18" charset="0"/>
              <a:ea typeface="ＭＳ Ｐゴシック"/>
              <a:cs typeface="Times New Roman" pitchFamily="18" charset="0"/>
            </a:endParaRPr>
          </a:p>
          <a:p>
            <a:pPr>
              <a:defRPr/>
            </a:pPr>
            <a:endParaRPr lang="en-US" dirty="0" smtClean="0">
              <a:latin typeface="Times New Roman" pitchFamily="18" charset="0"/>
              <a:cs typeface="Times New Roman" pitchFamily="18" charset="0"/>
            </a:endParaRPr>
          </a:p>
          <a:p>
            <a:pPr eaLnBrk="1" fontAlgn="auto" hangingPunct="1">
              <a:spcBef>
                <a:spcPts val="0"/>
              </a:spcBef>
              <a:spcAft>
                <a:spcPts val="0"/>
              </a:spcAft>
              <a:defRPr/>
            </a:pPr>
            <a:endParaRPr lang="en-US"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dirty="0" smtClean="0">
                <a:latin typeface="Times New Roman" pitchFamily="18" charset="0"/>
                <a:cs typeface="Times New Roman" pitchFamily="18" charset="0"/>
              </a:rPr>
              <a:t>Shift 3:  Regular Practice with Complex Texts and Its Academic Vocabulary</a:t>
            </a:r>
            <a:endParaRPr lang="en-US" b="1" dirty="0" smtClean="0">
              <a:latin typeface="Times New Roman" pitchFamily="18" charset="0"/>
              <a:ea typeface="ＭＳ Ｐゴシック"/>
              <a:cs typeface="Times New Roman" pitchFamily="18" charset="0"/>
            </a:endParaRPr>
          </a:p>
          <a:p>
            <a:endParaRPr lang="en-US" b="1" dirty="0" smtClean="0">
              <a:latin typeface="Times New Roman" pitchFamily="18" charset="0"/>
              <a:ea typeface="ＭＳ Ｐゴシック"/>
              <a:cs typeface="Times New Roman" pitchFamily="18" charset="0"/>
            </a:endParaRPr>
          </a:p>
          <a:p>
            <a:r>
              <a:rPr lang="en-US" b="0" dirty="0" smtClean="0">
                <a:latin typeface="Times New Roman" pitchFamily="18" charset="0"/>
                <a:ea typeface="ＭＳ Ｐゴシック"/>
                <a:cs typeface="Times New Roman" pitchFamily="18" charset="0"/>
              </a:rPr>
              <a:t>Depth vs. Breadth</a:t>
            </a:r>
          </a:p>
          <a:p>
            <a:endParaRPr lang="en-US" b="1"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In order to prepare students for the complexity of texts at the college and career level, each grade level requires a “step” of growth on the “staircase” of complexity.</a:t>
            </a:r>
          </a:p>
          <a:p>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Teachers provide scaffolding and supports so that it is possible for all students to access complex texts.  The emphasis is on exposing ALL students to complex texts and not simply covering a reading list.  </a:t>
            </a:r>
          </a:p>
          <a:p>
            <a:endParaRPr lang="en-US" dirty="0" smtClean="0">
              <a:latin typeface="Times New Roman" pitchFamily="18" charset="0"/>
              <a:ea typeface="ＭＳ Ｐゴシック"/>
              <a:cs typeface="Times New Roman" pitchFamily="18" charset="0"/>
            </a:endParaRPr>
          </a:p>
          <a:p>
            <a:r>
              <a:rPr lang="en-US" dirty="0" smtClean="0">
                <a:latin typeface="Times New Roman" pitchFamily="18" charset="0"/>
                <a:ea typeface="ＭＳ Ｐゴシック"/>
                <a:cs typeface="Times New Roman" pitchFamily="18" charset="0"/>
              </a:rPr>
              <a:t>There is also a focus on Tier 2 words that may inhibit comprehension and fluency across disciplines.  </a:t>
            </a:r>
          </a:p>
          <a:p>
            <a:endParaRPr lang="en-US" dirty="0" smtClean="0">
              <a:latin typeface="Times New Roman" pitchFamily="18" charset="0"/>
              <a:ea typeface="ＭＳ Ｐゴシック"/>
              <a:cs typeface="Times New Roman" pitchFamily="18" charset="0"/>
            </a:endParaRPr>
          </a:p>
          <a:p>
            <a:pPr eaLnBrk="1" hangingPunct="1">
              <a:spcBef>
                <a:spcPct val="0"/>
              </a:spcBef>
            </a:pPr>
            <a:r>
              <a:rPr lang="en-US" dirty="0" smtClean="0">
                <a:latin typeface="Times New Roman" pitchFamily="18" charset="0"/>
                <a:ea typeface="ＭＳ Ｐゴシック"/>
                <a:cs typeface="Times New Roman" pitchFamily="18" charset="0"/>
              </a:rPr>
              <a:t>By focusing strategically on general academic terms (Tier II Words) and less on domain specific terms, teachers build students’ ability to access more complex texts across disciplines.  (Refer to page 33 in Appendix 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Teachers provide appropriate and necessary scaffolding and supports so that it is possible for students reading below grade level to access the text.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By focusing strategically on comprehension of pivotal and commonly found words and less on esoteric literary terms, teachers constantly build students’ ability to access more complex texts across the content areas. </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416552A5-AB13-4E3E-B44C-AAC82320395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Throughout the day, we will be stopping to give you an opportunity to talk with your</a:t>
            </a:r>
            <a:r>
              <a:rPr lang="en-US" baseline="0" dirty="0" smtClean="0">
                <a:latin typeface="Times New Roman" pitchFamily="18" charset="0"/>
                <a:cs typeface="Times New Roman" pitchFamily="18" charset="0"/>
              </a:rPr>
              <a:t> colleagues </a:t>
            </a:r>
            <a:r>
              <a:rPr lang="en-US" dirty="0" smtClean="0">
                <a:latin typeface="Times New Roman" pitchFamily="18" charset="0"/>
                <a:cs typeface="Times New Roman" pitchFamily="18" charset="0"/>
              </a:rPr>
              <a:t>about how to respond to hard questions you may be asked about</a:t>
            </a:r>
            <a:r>
              <a:rPr lang="en-US" baseline="0" dirty="0" smtClean="0">
                <a:latin typeface="Times New Roman" pitchFamily="18" charset="0"/>
                <a:cs typeface="Times New Roman" pitchFamily="18" charset="0"/>
              </a:rPr>
              <a:t> the Common Core.</a:t>
            </a:r>
            <a:endParaRPr lang="en-US"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Times New Roman" pitchFamily="18" charset="0"/>
                <a:cs typeface="Times New Roman" pitchFamily="18" charset="0"/>
              </a:rPr>
              <a:t>If we can’t answer these hard questions or know where to find the answers – people will guess or make assumptions and then they become fast growing MYTHS in your district. </a:t>
            </a:r>
            <a:endParaRPr lang="en-US"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Each time we post a hard question</a:t>
            </a:r>
            <a:r>
              <a:rPr lang="en-US" baseline="0" dirty="0" smtClean="0">
                <a:latin typeface="Times New Roman" pitchFamily="18" charset="0"/>
                <a:cs typeface="Times New Roman" pitchFamily="18" charset="0"/>
              </a:rPr>
              <a:t> you will go to a group with the similar grade band you are responsible for in your district. </a:t>
            </a:r>
            <a:r>
              <a:rPr lang="en-US" b="0" dirty="0" smtClean="0">
                <a:latin typeface="Times New Roman" pitchFamily="18" charset="0"/>
                <a:cs typeface="Times New Roman" pitchFamily="18" charset="0"/>
              </a:rPr>
              <a:t>If you are responsible for multiple grade bands, pick the grade you are most interested 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Times New Roman" pitchFamily="18" charset="0"/>
                <a:cs typeface="Times New Roman" pitchFamily="18" charset="0"/>
              </a:rPr>
              <a:t>There are tents labeled at the tables with your grade band.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Times New Roman" pitchFamily="18" charset="0"/>
                <a:cs typeface="Times New Roman" pitchFamily="18" charset="0"/>
              </a:rPr>
              <a:t>Once you get with your group, talk about the question and brainstorm answers for 5 minutes.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Times New Roman" pitchFamily="18" charset="0"/>
                <a:cs typeface="Times New Roman" pitchFamily="18" charset="0"/>
              </a:rPr>
              <a:t>Then you will return to your district group and share out.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Times New Roman" pitchFamily="18" charset="0"/>
              <a:cs typeface="Times New Roman" pitchFamily="18" charset="0"/>
            </a:endParaRPr>
          </a:p>
          <a:p>
            <a:r>
              <a:rPr lang="en-US" b="0" dirty="0" smtClean="0">
                <a:latin typeface="Times New Roman" pitchFamily="18" charset="0"/>
                <a:cs typeface="Times New Roman" pitchFamily="18" charset="0"/>
              </a:rPr>
              <a:t>There are 6 discussion groups</a:t>
            </a:r>
          </a:p>
          <a:p>
            <a:endParaRPr lang="en-US" b="0" dirty="0" smtClean="0">
              <a:latin typeface="Times New Roman" pitchFamily="18" charset="0"/>
              <a:cs typeface="Times New Roman" pitchFamily="18" charset="0"/>
            </a:endParaRPr>
          </a:p>
          <a:p>
            <a:r>
              <a:rPr lang="en-US" b="0" dirty="0" smtClean="0">
                <a:latin typeface="Times New Roman" pitchFamily="18" charset="0"/>
                <a:cs typeface="Times New Roman" pitchFamily="18" charset="0"/>
              </a:rPr>
              <a:t> PreK-1,</a:t>
            </a:r>
            <a:r>
              <a:rPr lang="en-US" b="0" baseline="0" dirty="0" smtClean="0">
                <a:latin typeface="Times New Roman" pitchFamily="18" charset="0"/>
                <a:cs typeface="Times New Roman" pitchFamily="18" charset="0"/>
              </a:rPr>
              <a:t> 2-3, 4-5, </a:t>
            </a:r>
            <a:r>
              <a:rPr lang="en-US" b="0" dirty="0" smtClean="0">
                <a:latin typeface="Times New Roman" pitchFamily="18" charset="0"/>
                <a:cs typeface="Times New Roman" pitchFamily="18" charset="0"/>
              </a:rPr>
              <a:t>6-8, 9-10, 11-12</a:t>
            </a:r>
          </a:p>
          <a:p>
            <a:endParaRPr lang="en-US" b="1"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416552A5-AB13-4E3E-B44C-AAC82320395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2011ppt.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381000" y="2819400"/>
            <a:ext cx="8382000" cy="1143000"/>
          </a:xfrm>
        </p:spPr>
        <p:txBody>
          <a:bodyPr anchor="t"/>
          <a:lstStyle>
            <a:lvl1pPr>
              <a:defRPr>
                <a:solidFill>
                  <a:srgbClr val="173962"/>
                </a:solidFill>
              </a:defRPr>
            </a:lvl1pPr>
          </a:lstStyle>
          <a:p>
            <a:r>
              <a:rPr lang="en-US" dirty="0"/>
              <a:t>Click to edit Master title style</a:t>
            </a:r>
          </a:p>
        </p:txBody>
      </p:sp>
      <p:sp>
        <p:nvSpPr>
          <p:cNvPr id="3076" name="Rectangle 4"/>
          <p:cNvSpPr>
            <a:spLocks noGrp="1" noChangeArrowheads="1"/>
          </p:cNvSpPr>
          <p:nvPr>
            <p:ph type="subTitle" idx="1"/>
          </p:nvPr>
        </p:nvSpPr>
        <p:spPr>
          <a:xfrm>
            <a:off x="685800" y="3886200"/>
            <a:ext cx="7772400" cy="1905000"/>
          </a:xfrm>
        </p:spPr>
        <p:txBody>
          <a:bodyPr/>
          <a:lstStyle>
            <a:lvl1pPr marL="0" indent="0">
              <a:buFontTx/>
              <a:buNone/>
              <a:defRPr sz="3000">
                <a:solidFill>
                  <a:srgbClr val="173962"/>
                </a:solidFill>
              </a:defRPr>
            </a:lvl1pPr>
          </a:lstStyle>
          <a:p>
            <a:r>
              <a:rPr lang="en-US" dirty="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73962"/>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173962"/>
                </a:solidFill>
              </a:defRPr>
            </a:lvl1pPr>
            <a:lvl2pPr>
              <a:defRPr>
                <a:solidFill>
                  <a:srgbClr val="173962"/>
                </a:solidFill>
              </a:defRPr>
            </a:lvl2pPr>
            <a:lvl3pPr>
              <a:defRPr>
                <a:solidFill>
                  <a:srgbClr val="173962"/>
                </a:solidFill>
              </a:defRPr>
            </a:lvl3pPr>
            <a:lvl4pPr>
              <a:defRPr>
                <a:solidFill>
                  <a:srgbClr val="173962"/>
                </a:solidFill>
              </a:defRPr>
            </a:lvl4pPr>
            <a:lvl5pPr>
              <a:defRPr>
                <a:solidFill>
                  <a:srgbClr val="17396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173962"/>
                </a:solidFill>
              </a:defRPr>
            </a:lvl1pPr>
            <a:lvl2pPr>
              <a:defRPr sz="2000">
                <a:solidFill>
                  <a:srgbClr val="173962"/>
                </a:solidFill>
              </a:defRPr>
            </a:lvl2pPr>
            <a:lvl3pPr>
              <a:defRPr sz="1800">
                <a:solidFill>
                  <a:srgbClr val="173962"/>
                </a:solidFill>
              </a:defRPr>
            </a:lvl3pPr>
            <a:lvl4pPr>
              <a:defRPr sz="1600">
                <a:solidFill>
                  <a:srgbClr val="173962"/>
                </a:solidFill>
              </a:defRPr>
            </a:lvl4pPr>
            <a:lvl5pPr>
              <a:defRPr sz="1600">
                <a:solidFill>
                  <a:srgbClr val="173962"/>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 descr="2011ppt_slide.jpg"/>
          <p:cNvPicPr>
            <a:picLocks noChangeAspect="1"/>
          </p:cNvPicPr>
          <p:nvPr userDrawn="1"/>
        </p:nvPicPr>
        <p:blipFill>
          <a:blip r:embed="rId9" cstate="print"/>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533400" y="533400"/>
            <a:ext cx="8077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533400" y="1981200"/>
            <a:ext cx="8077200" cy="3810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ctr" rtl="0" eaLnBrk="0" fontAlgn="base" hangingPunct="0">
        <a:spcBef>
          <a:spcPct val="0"/>
        </a:spcBef>
        <a:spcAft>
          <a:spcPct val="0"/>
        </a:spcAft>
        <a:defRPr sz="4200" b="1">
          <a:solidFill>
            <a:srgbClr val="173962"/>
          </a:solidFill>
          <a:latin typeface="+mj-lt"/>
          <a:ea typeface="+mj-ea"/>
          <a:cs typeface="ＭＳ Ｐゴシック" charset="0"/>
        </a:defRPr>
      </a:lvl1pPr>
      <a:lvl2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2pPr>
      <a:lvl3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3pPr>
      <a:lvl4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4pPr>
      <a:lvl5pPr algn="ctr" rtl="0" eaLnBrk="0" fontAlgn="base" hangingPunct="0">
        <a:spcBef>
          <a:spcPct val="0"/>
        </a:spcBef>
        <a:spcAft>
          <a:spcPct val="0"/>
        </a:spcAft>
        <a:defRPr sz="4200" b="1">
          <a:solidFill>
            <a:srgbClr val="173962"/>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0" fontAlgn="base" hangingPunct="0">
        <a:spcBef>
          <a:spcPct val="60000"/>
        </a:spcBef>
        <a:spcAft>
          <a:spcPct val="0"/>
        </a:spcAft>
        <a:buChar char="•"/>
        <a:defRPr sz="3200">
          <a:solidFill>
            <a:srgbClr val="173962"/>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173962"/>
          </a:solidFill>
          <a:latin typeface="+mn-lt"/>
          <a:ea typeface="+mn-ea"/>
        </a:defRPr>
      </a:lvl2pPr>
      <a:lvl3pPr marL="1085850" indent="-228600" algn="l" rtl="0" eaLnBrk="0" fontAlgn="base" hangingPunct="0">
        <a:spcBef>
          <a:spcPct val="60000"/>
        </a:spcBef>
        <a:spcAft>
          <a:spcPct val="0"/>
        </a:spcAft>
        <a:buChar char="•"/>
        <a:defRPr sz="2400">
          <a:solidFill>
            <a:srgbClr val="173962"/>
          </a:solidFill>
          <a:latin typeface="+mn-lt"/>
          <a:ea typeface="+mn-ea"/>
        </a:defRPr>
      </a:lvl3pPr>
      <a:lvl4pPr marL="1428750" indent="-228600" algn="l" rtl="0" eaLnBrk="0" fontAlgn="base" hangingPunct="0">
        <a:spcBef>
          <a:spcPct val="60000"/>
        </a:spcBef>
        <a:spcAft>
          <a:spcPct val="0"/>
        </a:spcAft>
        <a:buChar char="–"/>
        <a:defRPr sz="2000">
          <a:solidFill>
            <a:srgbClr val="173962"/>
          </a:solidFill>
          <a:latin typeface="+mn-lt"/>
          <a:ea typeface="+mn-ea"/>
        </a:defRPr>
      </a:lvl4pPr>
      <a:lvl5pPr marL="1771650" indent="-228600" algn="l" rtl="0" eaLnBrk="0" fontAlgn="base" hangingPunct="0">
        <a:spcBef>
          <a:spcPct val="60000"/>
        </a:spcBef>
        <a:spcAft>
          <a:spcPct val="0"/>
        </a:spcAft>
        <a:buChar char="»"/>
        <a:defRPr sz="2000">
          <a:solidFill>
            <a:srgbClr val="173962"/>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Documents%20and%20Settings\cdewey\Desktop\Sound%20files\06_Linus_and_Lucy.wav"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ideo" Target="file:///D:\Text%20Complexity\Text%20Complexity%20Video\Introduction%20to%20Text%20Complexity%20on%20Vimeo.wmv" TargetMode="External"/><Relationship Id="rId5" Type="http://schemas.openxmlformats.org/officeDocument/2006/relationships/image" Target="../media/image11.png"/><Relationship Id="rId4" Type="http://schemas.microsoft.com/office/2007/relationships/media" Target="file:///D:\Text%20Complexity\Text%20Complexity%20Video\Introduction%20to%20Text%20Complexity%20on%20Vimeo.wmv"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lexile.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audio" Target="file:///C:\Documents%20and%20Settings\cdewey\Desktop\Sound%20files\20_Did_You_See_Jackie_Robinson_Hit_T.wav" TargetMode="External"/><Relationship Id="rId5" Type="http://schemas.openxmlformats.org/officeDocument/2006/relationships/image" Target="../media/image19.pn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audio" Target="file:///C:\Documents%20and%20Settings\cdewey\Desktop\Sound%20files\02_We_Are_the_Champions.wav" TargetMode="External"/><Relationship Id="rId5" Type="http://schemas.openxmlformats.org/officeDocument/2006/relationships/image" Target="../media/image21.png"/><Relationship Id="rId4" Type="http://schemas.openxmlformats.org/officeDocument/2006/relationships/image" Target="../media/image20.jpeg"/></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audio" Target="file:///C:\Documents%20and%20Settings\cdewey\Desktop\02_We_Are_the_Champions.wav" TargetMode="External"/><Relationship Id="rId5" Type="http://schemas.openxmlformats.org/officeDocument/2006/relationships/image" Target="../media/image21.png"/><Relationship Id="rId4" Type="http://schemas.openxmlformats.org/officeDocument/2006/relationships/image" Target="../media/image23.jpeg"/></Relationships>
</file>

<file path=ppt/slides/_rels/slide5.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customXml" Target="../ink/ink2.x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457200" y="2286000"/>
            <a:ext cx="8153400" cy="4191000"/>
          </a:xfrm>
        </p:spPr>
        <p:txBody>
          <a:bodyPr/>
          <a:lstStyle/>
          <a:p>
            <a:r>
              <a:rPr lang="en-US" dirty="0" smtClean="0">
                <a:solidFill>
                  <a:schemeClr val="tx1"/>
                </a:solidFill>
                <a:latin typeface="Times New Roman" pitchFamily="18" charset="0"/>
                <a:cs typeface="Times New Roman" pitchFamily="18" charset="0"/>
              </a:rPr>
              <a:t>English Language Arts </a:t>
            </a:r>
            <a:br>
              <a:rPr lang="en-US" dirty="0" smtClean="0">
                <a:solidFill>
                  <a:schemeClr val="tx1"/>
                </a:solidFill>
                <a:latin typeface="Times New Roman" pitchFamily="18" charset="0"/>
                <a:cs typeface="Times New Roman" pitchFamily="18" charset="0"/>
              </a:rPr>
            </a:br>
            <a:r>
              <a:rPr lang="en-US" dirty="0" smtClean="0">
                <a:solidFill>
                  <a:schemeClr val="tx1"/>
                </a:solidFill>
                <a:latin typeface="Times New Roman" pitchFamily="18" charset="0"/>
                <a:cs typeface="Times New Roman" pitchFamily="18" charset="0"/>
              </a:rPr>
              <a:t>Common Core</a:t>
            </a:r>
            <a:br>
              <a:rPr lang="en-US" dirty="0" smtClean="0">
                <a:solidFill>
                  <a:schemeClr val="tx1"/>
                </a:solidFill>
                <a:latin typeface="Times New Roman" pitchFamily="18" charset="0"/>
                <a:cs typeface="Times New Roman" pitchFamily="18" charset="0"/>
              </a:rPr>
            </a:br>
            <a:r>
              <a:rPr lang="en-US" sz="3600" i="1" dirty="0" smtClean="0">
                <a:solidFill>
                  <a:srgbClr val="7030A0"/>
                </a:solidFill>
                <a:latin typeface="Times New Roman" pitchFamily="18" charset="0"/>
                <a:cs typeface="Times New Roman" pitchFamily="18" charset="0"/>
              </a:rPr>
              <a:t>(Text Complexity)</a:t>
            </a:r>
            <a:br>
              <a:rPr lang="en-US" sz="3600" i="1" dirty="0" smtClean="0">
                <a:solidFill>
                  <a:srgbClr val="7030A0"/>
                </a:solidFill>
                <a:latin typeface="Times New Roman" pitchFamily="18" charset="0"/>
                <a:cs typeface="Times New Roman" pitchFamily="18" charset="0"/>
              </a:rPr>
            </a:br>
            <a:r>
              <a:rPr lang="en-US" dirty="0" smtClean="0">
                <a:solidFill>
                  <a:schemeClr val="tx1"/>
                </a:solidFill>
                <a:latin typeface="Times New Roman" pitchFamily="18" charset="0"/>
                <a:cs typeface="Times New Roman" pitchFamily="18" charset="0"/>
              </a:rPr>
              <a:t/>
            </a:r>
            <a:br>
              <a:rPr lang="en-US" dirty="0" smtClean="0">
                <a:solidFill>
                  <a:schemeClr val="tx1"/>
                </a:solidFill>
                <a:latin typeface="Times New Roman" pitchFamily="18" charset="0"/>
                <a:cs typeface="Times New Roman" pitchFamily="18" charset="0"/>
              </a:rPr>
            </a:br>
            <a:r>
              <a:rPr lang="en-US" sz="2800" dirty="0" smtClean="0">
                <a:solidFill>
                  <a:schemeClr val="tx1"/>
                </a:solidFill>
                <a:latin typeface="Times New Roman" pitchFamily="18" charset="0"/>
                <a:cs typeface="Times New Roman" pitchFamily="18" charset="0"/>
              </a:rPr>
              <a:t>Halifax County Schools</a:t>
            </a:r>
            <a:br>
              <a:rPr lang="en-US" sz="2800" dirty="0" smtClean="0">
                <a:solidFill>
                  <a:schemeClr val="tx1"/>
                </a:solidFill>
                <a:latin typeface="Times New Roman" pitchFamily="18" charset="0"/>
                <a:cs typeface="Times New Roman" pitchFamily="18" charset="0"/>
              </a:rPr>
            </a:br>
            <a:r>
              <a:rPr lang="en-US" sz="2800" dirty="0" smtClean="0">
                <a:solidFill>
                  <a:schemeClr val="tx1"/>
                </a:solidFill>
                <a:latin typeface="Times New Roman" pitchFamily="18" charset="0"/>
                <a:cs typeface="Times New Roman" pitchFamily="18" charset="0"/>
              </a:rPr>
              <a:t> Elementary Instructional Coaches</a:t>
            </a:r>
            <a:br>
              <a:rPr lang="en-US" sz="2800" dirty="0" smtClean="0">
                <a:solidFill>
                  <a:schemeClr val="tx1"/>
                </a:solidFill>
                <a:latin typeface="Times New Roman" pitchFamily="18" charset="0"/>
                <a:cs typeface="Times New Roman" pitchFamily="18" charset="0"/>
              </a:rPr>
            </a:br>
            <a:endParaRPr lang="en-US" sz="2800" dirty="0" smtClean="0">
              <a:solidFill>
                <a:schemeClr val="tx1"/>
              </a:solidFill>
              <a:latin typeface="Times New Roman" pitchFamily="18" charset="0"/>
              <a:cs typeface="Times New Roman" pitchFamily="18" charset="0"/>
            </a:endParaRPr>
          </a:p>
        </p:txBody>
      </p:sp>
      <p:sp>
        <p:nvSpPr>
          <p:cNvPr id="5" name="TextBox 4"/>
          <p:cNvSpPr txBox="1"/>
          <p:nvPr/>
        </p:nvSpPr>
        <p:spPr>
          <a:xfrm>
            <a:off x="2743200" y="457200"/>
            <a:ext cx="5943600" cy="923330"/>
          </a:xfrm>
          <a:prstGeom prst="rect">
            <a:avLst/>
          </a:prstGeom>
          <a:noFill/>
        </p:spPr>
        <p:txBody>
          <a:bodyPr wrap="square" rtlCol="0">
            <a:spAutoFit/>
          </a:bodyPr>
          <a:lstStyle/>
          <a:p>
            <a:pPr algn="ctr"/>
            <a:r>
              <a:rPr lang="en-US" sz="5400" b="1" dirty="0" smtClean="0"/>
              <a:t>WELCOME!!</a:t>
            </a:r>
            <a:endParaRPr lang="en-US" sz="5400" b="1" dirty="0"/>
          </a:p>
        </p:txBody>
      </p:sp>
      <p:pic>
        <p:nvPicPr>
          <p:cNvPr id="6" name="06_Linus_and_Lucy.wav">
            <a:hlinkClick r:id="" action="ppaction://media"/>
          </p:cNvPr>
          <p:cNvPicPr>
            <a:picLocks noRot="1" noChangeAspect="1"/>
          </p:cNvPicPr>
          <p:nvPr>
            <a:audioFile r:link="rId1"/>
          </p:nvPr>
        </p:nvPicPr>
        <p:blipFill>
          <a:blip r:embed="rId4" cstate="print"/>
          <a:stretch>
            <a:fillRect/>
          </a:stretch>
        </p:blipFill>
        <p:spPr>
          <a:xfrm>
            <a:off x="838200" y="5410200"/>
            <a:ext cx="609600" cy="609600"/>
          </a:xfrm>
          <a:prstGeom prst="rect">
            <a:avLst/>
          </a:prstGeom>
        </p:spPr>
      </p:pic>
      <p:sp>
        <p:nvSpPr>
          <p:cNvPr id="7" name="TextBox 6"/>
          <p:cNvSpPr txBox="1"/>
          <p:nvPr/>
        </p:nvSpPr>
        <p:spPr>
          <a:xfrm>
            <a:off x="6019800" y="5943600"/>
            <a:ext cx="1828800" cy="276999"/>
          </a:xfrm>
          <a:prstGeom prst="rect">
            <a:avLst/>
          </a:prstGeom>
          <a:noFill/>
        </p:spPr>
        <p:txBody>
          <a:bodyPr wrap="square" rtlCol="0">
            <a:spAutoFit/>
          </a:bodyPr>
          <a:lstStyle/>
          <a:p>
            <a:pPr algn="r"/>
            <a:r>
              <a:rPr lang="en-US" sz="1200" b="1" dirty="0" smtClean="0"/>
              <a:t>Adapted from: </a:t>
            </a:r>
            <a:endParaRPr lang="en-US" sz="1200" b="1"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5203"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p:cNvPicPr>
            <a:picLocks noChangeAspect="1" noChangeArrowheads="1"/>
          </p:cNvPicPr>
          <p:nvPr/>
        </p:nvPicPr>
        <p:blipFill>
          <a:blip r:embed="rId3" cstate="print"/>
          <a:srcRect l="19000" t="30667" r="55000" b="46001"/>
          <a:stretch>
            <a:fillRect/>
          </a:stretch>
        </p:blipFill>
        <p:spPr bwMode="auto">
          <a:xfrm>
            <a:off x="1752600" y="2209800"/>
            <a:ext cx="5462588" cy="3676650"/>
          </a:xfrm>
          <a:prstGeom prst="rect">
            <a:avLst/>
          </a:prstGeom>
          <a:noFill/>
          <a:ln w="9525">
            <a:noFill/>
            <a:miter lim="800000"/>
            <a:headEnd/>
            <a:tailEnd/>
          </a:ln>
        </p:spPr>
      </p:pic>
      <p:sp>
        <p:nvSpPr>
          <p:cNvPr id="3075" name="Title 2"/>
          <p:cNvSpPr>
            <a:spLocks noGrp="1"/>
          </p:cNvSpPr>
          <p:nvPr>
            <p:ph type="title"/>
          </p:nvPr>
        </p:nvSpPr>
        <p:spPr/>
        <p:txBody>
          <a:bodyPr/>
          <a:lstStyle/>
          <a:p>
            <a:r>
              <a:rPr lang="en-US" dirty="0" smtClean="0">
                <a:solidFill>
                  <a:schemeClr val="tx1"/>
                </a:solidFill>
              </a:rPr>
              <a:t>Myth Busters!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a:p>
        </p:txBody>
      </p:sp>
      <p:sp>
        <p:nvSpPr>
          <p:cNvPr id="7171" name="Title 1"/>
          <p:cNvSpPr>
            <a:spLocks noGrp="1"/>
          </p:cNvSpPr>
          <p:nvPr>
            <p:ph type="title"/>
          </p:nvPr>
        </p:nvSpPr>
        <p:spPr/>
        <p:txBody>
          <a:bodyPr/>
          <a:lstStyle/>
          <a:p>
            <a:r>
              <a:rPr lang="en-US" dirty="0" smtClean="0">
                <a:solidFill>
                  <a:schemeClr val="tx1"/>
                </a:solidFill>
              </a:rPr>
              <a:t>Myth or Fact?</a:t>
            </a:r>
          </a:p>
        </p:txBody>
      </p:sp>
      <p:sp>
        <p:nvSpPr>
          <p:cNvPr id="7172" name="Content Placeholder 2"/>
          <p:cNvSpPr>
            <a:spLocks noGrp="1"/>
          </p:cNvSpPr>
          <p:nvPr>
            <p:ph idx="1"/>
          </p:nvPr>
        </p:nvSpPr>
        <p:spPr>
          <a:xfrm>
            <a:off x="914400" y="2667000"/>
            <a:ext cx="7497763" cy="2133600"/>
          </a:xfrm>
        </p:spPr>
        <p:txBody>
          <a:bodyPr/>
          <a:lstStyle/>
          <a:p>
            <a:pPr marL="0" indent="0">
              <a:buFontTx/>
              <a:buNone/>
            </a:pPr>
            <a:r>
              <a:rPr lang="en-US" dirty="0" smtClean="0">
                <a:solidFill>
                  <a:schemeClr val="tx1"/>
                </a:solidFill>
              </a:rPr>
              <a:t>The </a:t>
            </a:r>
            <a:r>
              <a:rPr lang="en-US" i="1" dirty="0" smtClean="0">
                <a:solidFill>
                  <a:schemeClr val="tx1"/>
                </a:solidFill>
              </a:rPr>
              <a:t>Common Core State Standards</a:t>
            </a:r>
            <a:r>
              <a:rPr lang="en-US" dirty="0" smtClean="0">
                <a:solidFill>
                  <a:schemeClr val="tx1"/>
                </a:solidFill>
              </a:rPr>
              <a:t> represent a modest change from current practice.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a:p>
        </p:txBody>
      </p:sp>
      <p:sp>
        <p:nvSpPr>
          <p:cNvPr id="10243" name="Title 1"/>
          <p:cNvSpPr>
            <a:spLocks noGrp="1"/>
          </p:cNvSpPr>
          <p:nvPr>
            <p:ph type="title"/>
          </p:nvPr>
        </p:nvSpPr>
        <p:spPr/>
        <p:txBody>
          <a:bodyPr/>
          <a:lstStyle/>
          <a:p>
            <a:r>
              <a:rPr lang="en-US" dirty="0" smtClean="0">
                <a:solidFill>
                  <a:schemeClr val="tx1"/>
                </a:solidFill>
              </a:rPr>
              <a:t>Myth or Fact?</a:t>
            </a:r>
          </a:p>
        </p:txBody>
      </p:sp>
      <p:sp>
        <p:nvSpPr>
          <p:cNvPr id="10244" name="Content Placeholder 2"/>
          <p:cNvSpPr>
            <a:spLocks noGrp="1"/>
          </p:cNvSpPr>
          <p:nvPr>
            <p:ph idx="1"/>
          </p:nvPr>
        </p:nvSpPr>
        <p:spPr>
          <a:xfrm>
            <a:off x="990600" y="2819400"/>
            <a:ext cx="7497763" cy="1295400"/>
          </a:xfrm>
        </p:spPr>
        <p:txBody>
          <a:bodyPr/>
          <a:lstStyle/>
          <a:p>
            <a:pPr marL="0" indent="0">
              <a:buFontTx/>
              <a:buNone/>
            </a:pPr>
            <a:r>
              <a:rPr lang="en-US" dirty="0" smtClean="0">
                <a:solidFill>
                  <a:schemeClr val="tx1"/>
                </a:solidFill>
              </a:rPr>
              <a:t>The </a:t>
            </a:r>
            <a:r>
              <a:rPr lang="en-US" i="1" dirty="0" smtClean="0">
                <a:solidFill>
                  <a:schemeClr val="tx1"/>
                </a:solidFill>
              </a:rPr>
              <a:t>Common Core State Standards </a:t>
            </a:r>
            <a:r>
              <a:rPr lang="en-US" dirty="0" smtClean="0">
                <a:solidFill>
                  <a:schemeClr val="tx1"/>
                </a:solidFill>
              </a:rPr>
              <a:t>will transform schools.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a:p>
        </p:txBody>
      </p:sp>
      <p:sp>
        <p:nvSpPr>
          <p:cNvPr id="11267" name="Title 1"/>
          <p:cNvSpPr>
            <a:spLocks noGrp="1"/>
          </p:cNvSpPr>
          <p:nvPr>
            <p:ph type="title"/>
          </p:nvPr>
        </p:nvSpPr>
        <p:spPr/>
        <p:txBody>
          <a:bodyPr/>
          <a:lstStyle/>
          <a:p>
            <a:r>
              <a:rPr lang="en-US" dirty="0" smtClean="0">
                <a:solidFill>
                  <a:schemeClr val="tx1"/>
                </a:solidFill>
              </a:rPr>
              <a:t>Myth or Fact?</a:t>
            </a:r>
          </a:p>
        </p:txBody>
      </p:sp>
      <p:sp>
        <p:nvSpPr>
          <p:cNvPr id="11268" name="Content Placeholder 2"/>
          <p:cNvSpPr>
            <a:spLocks noGrp="1"/>
          </p:cNvSpPr>
          <p:nvPr>
            <p:ph idx="1"/>
          </p:nvPr>
        </p:nvSpPr>
        <p:spPr>
          <a:xfrm>
            <a:off x="533400" y="2438400"/>
            <a:ext cx="8077200" cy="2133600"/>
          </a:xfrm>
        </p:spPr>
        <p:txBody>
          <a:bodyPr/>
          <a:lstStyle/>
          <a:p>
            <a:pPr marL="0" indent="0">
              <a:buFontTx/>
              <a:buNone/>
            </a:pPr>
            <a:r>
              <a:rPr lang="en-US" dirty="0" smtClean="0">
                <a:solidFill>
                  <a:schemeClr val="tx1"/>
                </a:solidFill>
              </a:rPr>
              <a:t>The </a:t>
            </a:r>
            <a:r>
              <a:rPr lang="en-US" i="1" dirty="0" smtClean="0">
                <a:solidFill>
                  <a:schemeClr val="tx1"/>
                </a:solidFill>
              </a:rPr>
              <a:t>Common Core State Standards </a:t>
            </a:r>
            <a:r>
              <a:rPr lang="en-US" dirty="0" smtClean="0">
                <a:solidFill>
                  <a:schemeClr val="tx1"/>
                </a:solidFill>
              </a:rPr>
              <a:t>say that English teachers can only teach fiction/literature 30% of the time.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a:p>
        </p:txBody>
      </p:sp>
      <p:sp>
        <p:nvSpPr>
          <p:cNvPr id="14339" name="Title 1"/>
          <p:cNvSpPr>
            <a:spLocks noGrp="1"/>
          </p:cNvSpPr>
          <p:nvPr>
            <p:ph type="title"/>
          </p:nvPr>
        </p:nvSpPr>
        <p:spPr/>
        <p:txBody>
          <a:bodyPr/>
          <a:lstStyle/>
          <a:p>
            <a:r>
              <a:rPr lang="en-US" dirty="0" smtClean="0">
                <a:solidFill>
                  <a:schemeClr val="tx1"/>
                </a:solidFill>
              </a:rPr>
              <a:t>Myth or Fact?</a:t>
            </a:r>
          </a:p>
        </p:txBody>
      </p:sp>
      <p:sp>
        <p:nvSpPr>
          <p:cNvPr id="14340" name="Content Placeholder 2"/>
          <p:cNvSpPr>
            <a:spLocks noGrp="1"/>
          </p:cNvSpPr>
          <p:nvPr>
            <p:ph idx="1"/>
          </p:nvPr>
        </p:nvSpPr>
        <p:spPr>
          <a:xfrm>
            <a:off x="533400" y="2438400"/>
            <a:ext cx="8077200" cy="2133600"/>
          </a:xfrm>
        </p:spPr>
        <p:txBody>
          <a:bodyPr/>
          <a:lstStyle/>
          <a:p>
            <a:pPr marL="0" indent="0">
              <a:buFontTx/>
              <a:buNone/>
            </a:pPr>
            <a:r>
              <a:rPr lang="en-US" dirty="0" smtClean="0">
                <a:solidFill>
                  <a:schemeClr val="tx1"/>
                </a:solidFill>
              </a:rPr>
              <a:t>In Appendix B, the text exemplars provide the official reading list for English Language Arts.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a:p>
        </p:txBody>
      </p:sp>
      <p:sp>
        <p:nvSpPr>
          <p:cNvPr id="17411" name="Title 1"/>
          <p:cNvSpPr>
            <a:spLocks noGrp="1"/>
          </p:cNvSpPr>
          <p:nvPr>
            <p:ph type="title"/>
          </p:nvPr>
        </p:nvSpPr>
        <p:spPr/>
        <p:txBody>
          <a:bodyPr/>
          <a:lstStyle/>
          <a:p>
            <a:r>
              <a:rPr lang="en-US" dirty="0" smtClean="0">
                <a:solidFill>
                  <a:schemeClr val="tx1"/>
                </a:solidFill>
              </a:rPr>
              <a:t>Myth or Fact?</a:t>
            </a:r>
          </a:p>
        </p:txBody>
      </p:sp>
      <p:sp>
        <p:nvSpPr>
          <p:cNvPr id="17412" name="Content Placeholder 2"/>
          <p:cNvSpPr>
            <a:spLocks noGrp="1"/>
          </p:cNvSpPr>
          <p:nvPr>
            <p:ph idx="1"/>
          </p:nvPr>
        </p:nvSpPr>
        <p:spPr>
          <a:xfrm>
            <a:off x="762000" y="2362200"/>
            <a:ext cx="8077200" cy="2133600"/>
          </a:xfrm>
        </p:spPr>
        <p:txBody>
          <a:bodyPr/>
          <a:lstStyle/>
          <a:p>
            <a:pPr marL="0" indent="0">
              <a:buFontTx/>
              <a:buNone/>
            </a:pPr>
            <a:r>
              <a:rPr lang="en-US" dirty="0" smtClean="0">
                <a:solidFill>
                  <a:schemeClr val="tx1"/>
                </a:solidFill>
              </a:rPr>
              <a:t>Text complexity is just like AR – you can label the books in your library.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667000" y="1066800"/>
            <a:ext cx="1524000" cy="461963"/>
          </a:xfrm>
          <a:prstGeom prst="rect">
            <a:avLst/>
          </a:prstGeom>
          <a:solidFill>
            <a:srgbClr val="FFFF00"/>
          </a:solidFill>
          <a:ln w="19050">
            <a:solidFill>
              <a:schemeClr val="tx2"/>
            </a:solidFill>
            <a:miter lim="800000"/>
            <a:headEnd/>
            <a:tailEnd/>
          </a:ln>
        </p:spPr>
        <p:txBody>
          <a:bodyPr>
            <a:spAutoFit/>
          </a:bodyPr>
          <a:lstStyle/>
          <a:p>
            <a:endParaRPr lang="en-US"/>
          </a:p>
        </p:txBody>
      </p:sp>
      <p:sp>
        <p:nvSpPr>
          <p:cNvPr id="18435" name="Title 1"/>
          <p:cNvSpPr>
            <a:spLocks noGrp="1"/>
          </p:cNvSpPr>
          <p:nvPr>
            <p:ph type="title"/>
          </p:nvPr>
        </p:nvSpPr>
        <p:spPr/>
        <p:txBody>
          <a:bodyPr/>
          <a:lstStyle/>
          <a:p>
            <a:r>
              <a:rPr lang="en-US" dirty="0" smtClean="0">
                <a:solidFill>
                  <a:schemeClr val="tx1"/>
                </a:solidFill>
              </a:rPr>
              <a:t>Myth or Fact?</a:t>
            </a:r>
          </a:p>
        </p:txBody>
      </p:sp>
      <p:sp>
        <p:nvSpPr>
          <p:cNvPr id="18436" name="Content Placeholder 2"/>
          <p:cNvSpPr>
            <a:spLocks noGrp="1"/>
          </p:cNvSpPr>
          <p:nvPr>
            <p:ph idx="1"/>
          </p:nvPr>
        </p:nvSpPr>
        <p:spPr>
          <a:xfrm>
            <a:off x="533400" y="2438400"/>
            <a:ext cx="8077200" cy="2133600"/>
          </a:xfrm>
        </p:spPr>
        <p:txBody>
          <a:bodyPr/>
          <a:lstStyle/>
          <a:p>
            <a:pPr marL="0" indent="0">
              <a:buFontTx/>
              <a:buNone/>
            </a:pPr>
            <a:r>
              <a:rPr lang="en-US" dirty="0" smtClean="0">
                <a:solidFill>
                  <a:schemeClr val="tx1"/>
                </a:solidFill>
              </a:rPr>
              <a:t>Because of the </a:t>
            </a:r>
            <a:r>
              <a:rPr lang="en-US" i="1" dirty="0" smtClean="0">
                <a:solidFill>
                  <a:schemeClr val="tx1"/>
                </a:solidFill>
              </a:rPr>
              <a:t>Common Core State Standards</a:t>
            </a:r>
            <a:r>
              <a:rPr lang="en-US" dirty="0" smtClean="0">
                <a:solidFill>
                  <a:schemeClr val="tx1"/>
                </a:solidFill>
              </a:rPr>
              <a:t>, you can no longer teach cursive writing.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304800" y="2667000"/>
            <a:ext cx="8382000" cy="1143000"/>
          </a:xfrm>
        </p:spPr>
        <p:txBody>
          <a:bodyPr/>
          <a:lstStyle/>
          <a:p>
            <a:r>
              <a:rPr lang="en-US" dirty="0" smtClean="0">
                <a:solidFill>
                  <a:schemeClr val="tx1"/>
                </a:solidFill>
              </a:rPr>
              <a:t>Text Complexity</a:t>
            </a:r>
          </a:p>
        </p:txBody>
      </p:sp>
      <p:pic>
        <p:nvPicPr>
          <p:cNvPr id="3075" name="Picture 1" descr="Big Boy Share:Current Projects:A-L:CCSSO:CCSSO-NGA common standards:Documents:Links:qual quant triangle.png"/>
          <p:cNvPicPr>
            <a:picLocks noChangeAspect="1" noChangeArrowheads="1"/>
          </p:cNvPicPr>
          <p:nvPr/>
        </p:nvPicPr>
        <p:blipFill>
          <a:blip r:embed="rId3" cstate="print"/>
          <a:srcRect/>
          <a:stretch>
            <a:fillRect/>
          </a:stretch>
        </p:blipFill>
        <p:spPr bwMode="auto">
          <a:xfrm>
            <a:off x="2667000" y="3505200"/>
            <a:ext cx="3124200" cy="2449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troduction to Text Complexity on Vimeo.wmv">
            <a:hlinkClick r:id="" action="ppaction://media"/>
          </p:cNvPr>
          <p:cNvPicPr>
            <a:picLocks noGrp="1" noChangeAspect="1"/>
          </p:cNvPicPr>
          <p:nvPr>
            <p:ph idx="1"/>
            <a:videoFile r:link="rId1"/>
            <p:extLst>
              <p:ext uri="{DAA4B4D4-6D71-4841-9C94-3DE7FCFB9230}">
                <p14:media xmlns:p14="http://schemas.microsoft.com/office/powerpoint/2010/main" xmlns="" r:link="rId4"/>
              </p:ext>
            </p:extLst>
          </p:nvPr>
        </p:nvPicPr>
        <p:blipFill>
          <a:blip r:embed="rId5"/>
          <a:stretch>
            <a:fillRect/>
          </a:stretch>
        </p:blipFill>
        <p:spPr>
          <a:xfrm>
            <a:off x="838200" y="1143000"/>
            <a:ext cx="7421217" cy="42672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p:txBody>
          <a:bodyPr/>
          <a:lstStyle/>
          <a:p>
            <a:r>
              <a:rPr lang="en-US" dirty="0" smtClean="0">
                <a:solidFill>
                  <a:schemeClr val="tx1"/>
                </a:solidFill>
              </a:rPr>
              <a:t>Analyzing a Text for Complexity</a:t>
            </a:r>
          </a:p>
        </p:txBody>
      </p:sp>
      <p:sp>
        <p:nvSpPr>
          <p:cNvPr id="5123" name="Content Placeholder 4"/>
          <p:cNvSpPr>
            <a:spLocks noGrp="1"/>
          </p:cNvSpPr>
          <p:nvPr>
            <p:ph idx="1"/>
          </p:nvPr>
        </p:nvSpPr>
        <p:spPr>
          <a:xfrm>
            <a:off x="762000" y="2209800"/>
            <a:ext cx="8077200" cy="4343400"/>
          </a:xfrm>
        </p:spPr>
        <p:txBody>
          <a:bodyPr/>
          <a:lstStyle/>
          <a:p>
            <a:pPr marL="514350" indent="-514350"/>
            <a:r>
              <a:rPr lang="en-US" sz="2800" dirty="0" smtClean="0">
                <a:solidFill>
                  <a:schemeClr val="tx1"/>
                </a:solidFill>
              </a:rPr>
              <a:t>Identify a quantitative measure</a:t>
            </a:r>
          </a:p>
          <a:p>
            <a:pPr marL="514350" indent="-514350"/>
            <a:r>
              <a:rPr lang="en-US" sz="2800" dirty="0" smtClean="0">
                <a:solidFill>
                  <a:schemeClr val="tx1"/>
                </a:solidFill>
              </a:rPr>
              <a:t>Determine qualitative measure</a:t>
            </a:r>
          </a:p>
          <a:p>
            <a:pPr marL="514350" indent="-514350"/>
            <a:r>
              <a:rPr lang="en-US" sz="2800" dirty="0" smtClean="0">
                <a:solidFill>
                  <a:schemeClr val="tx1"/>
                </a:solidFill>
              </a:rPr>
              <a:t>Consider your readers and the task you expect them to complete</a:t>
            </a:r>
          </a:p>
          <a:p>
            <a:pPr marL="514350" indent="-514350"/>
            <a:r>
              <a:rPr lang="en-US" sz="2800" dirty="0" smtClean="0">
                <a:solidFill>
                  <a:schemeClr val="tx1"/>
                </a:solidFill>
              </a:rPr>
              <a:t>Make a recommended placement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Goals</a:t>
            </a:r>
            <a:endParaRPr lang="en-US" dirty="0"/>
          </a:p>
        </p:txBody>
      </p:sp>
      <p:sp>
        <p:nvSpPr>
          <p:cNvPr id="3" name="Content Placeholder 2"/>
          <p:cNvSpPr>
            <a:spLocks noGrp="1"/>
          </p:cNvSpPr>
          <p:nvPr>
            <p:ph idx="1"/>
          </p:nvPr>
        </p:nvSpPr>
        <p:spPr>
          <a:xfrm>
            <a:off x="533400" y="1676400"/>
            <a:ext cx="8077200" cy="4191000"/>
          </a:xfrm>
        </p:spPr>
        <p:txBody>
          <a:bodyPr/>
          <a:lstStyle/>
          <a:p>
            <a:pPr marL="0" indent="0">
              <a:buNone/>
            </a:pPr>
            <a:r>
              <a:rPr lang="en-US" sz="2400" dirty="0" smtClean="0"/>
              <a:t>Today you will:</a:t>
            </a:r>
          </a:p>
          <a:p>
            <a:r>
              <a:rPr lang="en-US" sz="2400" dirty="0" smtClean="0"/>
              <a:t>Review the NC Instructional Shifts within the ELA Common Core</a:t>
            </a:r>
          </a:p>
          <a:p>
            <a:r>
              <a:rPr lang="en-US" sz="2400" dirty="0" smtClean="0"/>
              <a:t>Analyze Texts for Quantitative, Qualitative, and Reader &amp; Task Elements </a:t>
            </a:r>
          </a:p>
          <a:p>
            <a:r>
              <a:rPr lang="en-US" sz="2400" dirty="0" smtClean="0"/>
              <a:t>Analyze Lessons for Scaffolding Opportunities and Alignment with Instructional Shifts</a:t>
            </a:r>
          </a:p>
          <a:p>
            <a:endParaRPr lang="en-US" sz="2800" dirty="0" smtClean="0"/>
          </a:p>
          <a:p>
            <a:endParaRPr lang="en-US" sz="2800" dirty="0"/>
          </a:p>
        </p:txBody>
      </p:sp>
    </p:spTree>
    <p:extLst>
      <p:ext uri="{BB962C8B-B14F-4D97-AF65-F5344CB8AC3E}">
        <p14:creationId xmlns:p14="http://schemas.microsoft.com/office/powerpoint/2010/main" xmlns="" val="42461870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533400" y="457200"/>
            <a:ext cx="8077200" cy="1447800"/>
          </a:xfrm>
        </p:spPr>
        <p:txBody>
          <a:bodyPr/>
          <a:lstStyle/>
          <a:p>
            <a:r>
              <a:rPr lang="en-US" dirty="0" smtClean="0"/>
              <a:t/>
            </a:r>
            <a:br>
              <a:rPr lang="en-US" dirty="0" smtClean="0"/>
            </a:br>
            <a:r>
              <a:rPr lang="en-US" sz="3600" dirty="0" smtClean="0">
                <a:solidFill>
                  <a:schemeClr val="tx1"/>
                </a:solidFill>
              </a:rPr>
              <a:t>Identify the quantitative measure.</a:t>
            </a:r>
            <a:r>
              <a:rPr lang="en-US" sz="3200" dirty="0" smtClean="0">
                <a:solidFill>
                  <a:schemeClr val="tx1"/>
                </a:solidFill>
              </a:rPr>
              <a:t/>
            </a:r>
            <a:br>
              <a:rPr lang="en-US" sz="3200" dirty="0" smtClean="0">
                <a:solidFill>
                  <a:schemeClr val="tx1"/>
                </a:solidFill>
              </a:rPr>
            </a:br>
            <a:endParaRPr lang="en-US" sz="3200" dirty="0" smtClean="0">
              <a:solidFill>
                <a:schemeClr val="tx1"/>
              </a:solidFill>
            </a:endParaRPr>
          </a:p>
        </p:txBody>
      </p:sp>
      <p:sp>
        <p:nvSpPr>
          <p:cNvPr id="6147" name="Content Placeholder 2"/>
          <p:cNvSpPr>
            <a:spLocks noGrp="1"/>
          </p:cNvSpPr>
          <p:nvPr>
            <p:ph idx="1"/>
          </p:nvPr>
        </p:nvSpPr>
        <p:spPr>
          <a:xfrm>
            <a:off x="609600" y="2133600"/>
            <a:ext cx="8077200" cy="914400"/>
          </a:xfrm>
        </p:spPr>
        <p:txBody>
          <a:bodyPr/>
          <a:lstStyle/>
          <a:p>
            <a:pPr marL="0" indent="0">
              <a:spcBef>
                <a:spcPts val="0"/>
              </a:spcBef>
              <a:buFontTx/>
              <a:buNone/>
              <a:defRPr/>
            </a:pPr>
            <a:r>
              <a:rPr lang="en-US" sz="2400" dirty="0" smtClean="0"/>
              <a:t>Use lexile.com (or your district’s measure). </a:t>
            </a:r>
          </a:p>
          <a:p>
            <a:pPr marL="0" lvl="1" indent="0">
              <a:spcBef>
                <a:spcPts val="0"/>
              </a:spcBef>
              <a:buFontTx/>
              <a:buNone/>
              <a:defRPr/>
            </a:pPr>
            <a:r>
              <a:rPr lang="en-US" dirty="0" smtClean="0">
                <a:hlinkClick r:id="rId3"/>
              </a:rPr>
              <a:t>http://www.lexile.com/</a:t>
            </a:r>
            <a:endParaRPr lang="en-US" dirty="0" smtClean="0"/>
          </a:p>
          <a:p>
            <a:pPr lvl="1">
              <a:buFontTx/>
              <a:buNone/>
              <a:defRPr/>
            </a:pPr>
            <a:endParaRPr lang="en-US" dirty="0" smtClean="0"/>
          </a:p>
        </p:txBody>
      </p:sp>
      <p:pic>
        <p:nvPicPr>
          <p:cNvPr id="6148" name="Picture 5"/>
          <p:cNvPicPr>
            <a:picLocks noChangeAspect="1" noChangeArrowheads="1"/>
          </p:cNvPicPr>
          <p:nvPr/>
        </p:nvPicPr>
        <p:blipFill>
          <a:blip r:embed="rId4" cstate="print"/>
          <a:srcRect l="18500" t="11333" r="21500" b="44618"/>
          <a:stretch>
            <a:fillRect/>
          </a:stretch>
        </p:blipFill>
        <p:spPr bwMode="auto">
          <a:xfrm>
            <a:off x="1143000" y="3124200"/>
            <a:ext cx="5202238" cy="2865438"/>
          </a:xfrm>
          <a:prstGeom prst="rect">
            <a:avLst/>
          </a:prstGeom>
          <a:noFill/>
          <a:ln w="9525">
            <a:noFill/>
            <a:miter lim="800000"/>
            <a:headEnd/>
            <a:tailEnd/>
          </a:ln>
        </p:spPr>
      </p:pic>
      <p:sp>
        <p:nvSpPr>
          <p:cNvPr id="6149" name="Right Arrow 6"/>
          <p:cNvSpPr>
            <a:spLocks noChangeArrowheads="1"/>
          </p:cNvSpPr>
          <p:nvPr/>
        </p:nvSpPr>
        <p:spPr bwMode="auto">
          <a:xfrm rot="10800000">
            <a:off x="6400800" y="3352800"/>
            <a:ext cx="1371600" cy="533400"/>
          </a:xfrm>
          <a:prstGeom prst="rightArrow">
            <a:avLst>
              <a:gd name="adj1" fmla="val 50000"/>
              <a:gd name="adj2" fmla="val 50000"/>
            </a:avLst>
          </a:prstGeom>
          <a:solidFill>
            <a:srgbClr val="FF0000"/>
          </a:solidFill>
          <a:ln w="9525" algn="ctr">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501750423"/>
              </p:ext>
            </p:extLst>
          </p:nvPr>
        </p:nvGraphicFramePr>
        <p:xfrm>
          <a:off x="533400" y="761999"/>
          <a:ext cx="7162800" cy="5366653"/>
        </p:xfrm>
        <a:graphic>
          <a:graphicData uri="http://schemas.openxmlformats.org/drawingml/2006/table">
            <a:tbl>
              <a:tblPr/>
              <a:tblGrid>
                <a:gridCol w="3581400"/>
                <a:gridCol w="3581400"/>
              </a:tblGrid>
              <a:tr h="990601">
                <a:tc gridSpan="2">
                  <a:txBody>
                    <a:bodyPr/>
                    <a:lstStyle/>
                    <a:p>
                      <a:pPr marL="0" marR="0" algn="ctr">
                        <a:lnSpc>
                          <a:spcPct val="115000"/>
                        </a:lnSpc>
                        <a:spcBef>
                          <a:spcPts val="0"/>
                        </a:spcBef>
                        <a:spcAft>
                          <a:spcPts val="0"/>
                        </a:spcAft>
                      </a:pPr>
                      <a:r>
                        <a:rPr lang="en-US" sz="2800" b="1" dirty="0">
                          <a:latin typeface="Calibri"/>
                          <a:ea typeface="Calibri"/>
                          <a:cs typeface="Times New Roman"/>
                        </a:rPr>
                        <a:t>Text Complexity Grade Bands and Associated </a:t>
                      </a:r>
                      <a:r>
                        <a:rPr lang="en-US" sz="2800" b="1" dirty="0" err="1">
                          <a:latin typeface="Calibri"/>
                          <a:ea typeface="Calibri"/>
                          <a:cs typeface="Times New Roman"/>
                        </a:rPr>
                        <a:t>Lexile</a:t>
                      </a:r>
                      <a:r>
                        <a:rPr lang="en-US" sz="2800" b="1" dirty="0">
                          <a:latin typeface="Calibri"/>
                          <a:ea typeface="Calibri"/>
                          <a:cs typeface="Times New Roman"/>
                        </a:rPr>
                        <a:t> Ranges  </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29342">
                <a:tc>
                  <a:txBody>
                    <a:bodyPr/>
                    <a:lstStyle/>
                    <a:p>
                      <a:pPr marL="0" marR="0">
                        <a:lnSpc>
                          <a:spcPct val="115000"/>
                        </a:lnSpc>
                        <a:spcBef>
                          <a:spcPts val="0"/>
                        </a:spcBef>
                        <a:spcAft>
                          <a:spcPts val="0"/>
                        </a:spcAft>
                      </a:pPr>
                      <a:r>
                        <a:rPr lang="en-US" sz="2800" dirty="0" smtClean="0">
                          <a:latin typeface="Calibri"/>
                          <a:ea typeface="Calibri"/>
                          <a:cs typeface="Times New Roman"/>
                        </a:rPr>
                        <a:t>190L-530L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smtClean="0">
                          <a:latin typeface="Calibri"/>
                          <a:ea typeface="Calibri"/>
                          <a:cs typeface="Times New Roman"/>
                        </a:rPr>
                        <a:t>1</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nSpc>
                          <a:spcPct val="115000"/>
                        </a:lnSpc>
                        <a:spcBef>
                          <a:spcPts val="0"/>
                        </a:spcBef>
                        <a:spcAft>
                          <a:spcPts val="0"/>
                        </a:spcAft>
                      </a:pPr>
                      <a:r>
                        <a:rPr lang="en-US" sz="2800" dirty="0" smtClean="0">
                          <a:latin typeface="Calibri"/>
                          <a:ea typeface="Calibri"/>
                          <a:cs typeface="Times New Roman"/>
                        </a:rPr>
                        <a:t>420L-820L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Calibri"/>
                          <a:ea typeface="Calibri"/>
                          <a:cs typeface="Times New Roman"/>
                        </a:rPr>
                        <a:t>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nSpc>
                          <a:spcPct val="115000"/>
                        </a:lnSpc>
                        <a:spcBef>
                          <a:spcPts val="0"/>
                        </a:spcBef>
                        <a:spcAft>
                          <a:spcPts val="0"/>
                        </a:spcAft>
                      </a:pPr>
                      <a:r>
                        <a:rPr lang="en-US" sz="2800" dirty="0" smtClean="0">
                          <a:latin typeface="Calibri"/>
                          <a:ea typeface="Calibri"/>
                          <a:cs typeface="Times New Roman"/>
                        </a:rPr>
                        <a:t>740L-1010L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Calibri"/>
                          <a:ea typeface="Calibri"/>
                          <a:cs typeface="Times New Roman"/>
                        </a:rPr>
                        <a:t>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nSpc>
                          <a:spcPct val="115000"/>
                        </a:lnSpc>
                        <a:spcBef>
                          <a:spcPts val="0"/>
                        </a:spcBef>
                        <a:spcAft>
                          <a:spcPts val="0"/>
                        </a:spcAft>
                      </a:pPr>
                      <a:r>
                        <a:rPr lang="en-US" sz="2800" dirty="0" smtClean="0">
                          <a:latin typeface="Calibri"/>
                          <a:ea typeface="Calibri"/>
                          <a:cs typeface="Times New Roman"/>
                        </a:rPr>
                        <a:t>920L-1190L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Calibri"/>
                          <a:ea typeface="Calibri"/>
                          <a:cs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nSpc>
                          <a:spcPct val="115000"/>
                        </a:lnSpc>
                        <a:spcBef>
                          <a:spcPts val="0"/>
                        </a:spcBef>
                        <a:spcAft>
                          <a:spcPts val="0"/>
                        </a:spcAft>
                      </a:pPr>
                      <a:r>
                        <a:rPr lang="en-US" sz="2800" dirty="0" smtClean="0">
                          <a:latin typeface="Calibri"/>
                          <a:ea typeface="Calibri"/>
                          <a:cs typeface="Times New Roman"/>
                        </a:rPr>
                        <a:t>1050L-1340L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Calibri"/>
                          <a:ea typeface="Calibri"/>
                          <a:cs typeface="Times New Roman"/>
                        </a:rPr>
                        <a:t>9-10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342">
                <a:tc>
                  <a:txBody>
                    <a:bodyPr/>
                    <a:lstStyle/>
                    <a:p>
                      <a:pPr marL="0" marR="0">
                        <a:lnSpc>
                          <a:spcPct val="115000"/>
                        </a:lnSpc>
                        <a:spcBef>
                          <a:spcPts val="0"/>
                        </a:spcBef>
                        <a:spcAft>
                          <a:spcPts val="0"/>
                        </a:spcAft>
                      </a:pPr>
                      <a:r>
                        <a:rPr lang="en-US" sz="2800" dirty="0" smtClean="0">
                          <a:latin typeface="Calibri"/>
                          <a:ea typeface="Calibri"/>
                          <a:cs typeface="Times New Roman"/>
                        </a:rPr>
                        <a:t>1180L-1390L</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Calibri"/>
                          <a:ea typeface="Calibri"/>
                          <a:cs typeface="Times New Roman"/>
                        </a:rPr>
                        <a:t>11-CCR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33400" y="304800"/>
            <a:ext cx="8077200" cy="1524000"/>
          </a:xfrm>
        </p:spPr>
        <p:txBody>
          <a:bodyPr/>
          <a:lstStyle/>
          <a:p>
            <a:r>
              <a:rPr lang="en-US" sz="3600" dirty="0" smtClean="0">
                <a:solidFill>
                  <a:schemeClr val="tx1"/>
                </a:solidFill>
              </a:rPr>
              <a:t>Determine the qualitative measure</a:t>
            </a:r>
          </a:p>
        </p:txBody>
      </p:sp>
      <p:sp>
        <p:nvSpPr>
          <p:cNvPr id="8195" name="Content Placeholder 2"/>
          <p:cNvSpPr>
            <a:spLocks noGrp="1"/>
          </p:cNvSpPr>
          <p:nvPr>
            <p:ph idx="1"/>
          </p:nvPr>
        </p:nvSpPr>
        <p:spPr>
          <a:xfrm>
            <a:off x="533400" y="1600200"/>
            <a:ext cx="8077200" cy="4419600"/>
          </a:xfrm>
        </p:spPr>
        <p:txBody>
          <a:bodyPr/>
          <a:lstStyle/>
          <a:p>
            <a:pPr marL="0" indent="0">
              <a:buFontTx/>
              <a:buNone/>
            </a:pPr>
            <a:r>
              <a:rPr lang="en-US" sz="2800" dirty="0" smtClean="0">
                <a:solidFill>
                  <a:schemeClr val="tx1"/>
                </a:solidFill>
              </a:rPr>
              <a:t>Choose a portion of text, preferably in the middle. (</a:t>
            </a:r>
            <a:r>
              <a:rPr lang="en-US" sz="2000" dirty="0" smtClean="0">
                <a:solidFill>
                  <a:schemeClr val="tx1"/>
                </a:solidFill>
              </a:rPr>
              <a:t>In some cases use two passages.)</a:t>
            </a:r>
          </a:p>
          <a:p>
            <a:pPr marL="0" indent="0">
              <a:buFontTx/>
              <a:buNone/>
            </a:pPr>
            <a:r>
              <a:rPr lang="en-US" sz="2800" dirty="0" smtClean="0">
                <a:solidFill>
                  <a:schemeClr val="tx1"/>
                </a:solidFill>
              </a:rPr>
              <a:t>Annotate the portion of text you have selected.  </a:t>
            </a:r>
          </a:p>
          <a:p>
            <a:pPr marL="0" indent="0">
              <a:buFontTx/>
              <a:buNone/>
            </a:pPr>
            <a:r>
              <a:rPr lang="en-US" sz="2800" b="1" dirty="0" smtClean="0">
                <a:solidFill>
                  <a:schemeClr val="tx1"/>
                </a:solidFill>
              </a:rPr>
              <a:t>Look for :</a:t>
            </a:r>
          </a:p>
          <a:p>
            <a:pPr marL="0" indent="0">
              <a:spcBef>
                <a:spcPts val="0"/>
              </a:spcBef>
              <a:buFont typeface="Arial" pitchFamily="34" charset="0"/>
              <a:buChar char="•"/>
            </a:pPr>
            <a:r>
              <a:rPr lang="en-US" sz="2800" dirty="0" smtClean="0">
                <a:solidFill>
                  <a:schemeClr val="tx1"/>
                </a:solidFill>
              </a:rPr>
              <a:t> </a:t>
            </a:r>
            <a:r>
              <a:rPr lang="en-US" sz="2400" dirty="0" smtClean="0">
                <a:solidFill>
                  <a:schemeClr val="tx1"/>
                </a:solidFill>
              </a:rPr>
              <a:t>Levels of meaning/purpose</a:t>
            </a:r>
          </a:p>
          <a:p>
            <a:pPr marL="0" indent="0">
              <a:spcBef>
                <a:spcPts val="0"/>
              </a:spcBef>
              <a:buFont typeface="Arial" pitchFamily="34" charset="0"/>
              <a:buChar char="•"/>
            </a:pPr>
            <a:r>
              <a:rPr lang="en-US" sz="2400" dirty="0" smtClean="0">
                <a:solidFill>
                  <a:schemeClr val="tx1"/>
                </a:solidFill>
              </a:rPr>
              <a:t> Structure</a:t>
            </a:r>
          </a:p>
          <a:p>
            <a:pPr marL="0" indent="0">
              <a:spcBef>
                <a:spcPts val="0"/>
              </a:spcBef>
              <a:buFont typeface="Arial" pitchFamily="34" charset="0"/>
              <a:buChar char="•"/>
            </a:pPr>
            <a:r>
              <a:rPr lang="en-US" sz="2400" dirty="0" smtClean="0">
                <a:solidFill>
                  <a:schemeClr val="tx1"/>
                </a:solidFill>
              </a:rPr>
              <a:t> Language</a:t>
            </a:r>
          </a:p>
          <a:p>
            <a:pPr marL="0" indent="0">
              <a:spcBef>
                <a:spcPts val="0"/>
              </a:spcBef>
              <a:buFont typeface="Arial" pitchFamily="34" charset="0"/>
              <a:buChar char="•"/>
            </a:pPr>
            <a:r>
              <a:rPr lang="en-US" sz="2400" dirty="0" smtClean="0">
                <a:solidFill>
                  <a:schemeClr val="tx1"/>
                </a:solidFill>
              </a:rPr>
              <a:t> Knowledge demands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p:cNvPicPr>
            <a:picLocks noChangeAspect="1" noChangeArrowheads="1"/>
          </p:cNvPicPr>
          <p:nvPr/>
        </p:nvPicPr>
        <p:blipFill>
          <a:blip r:embed="rId3" cstate="print"/>
          <a:srcRect l="25999" t="16000" r="25999" b="11333"/>
          <a:stretch>
            <a:fillRect/>
          </a:stretch>
        </p:blipFill>
        <p:spPr bwMode="auto">
          <a:xfrm>
            <a:off x="1600200" y="0"/>
            <a:ext cx="6019800" cy="6834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i="1" dirty="0" smtClean="0">
                <a:solidFill>
                  <a:schemeClr val="tx1"/>
                </a:solidFill>
              </a:rPr>
              <a:t>The Book Thief </a:t>
            </a:r>
            <a:r>
              <a:rPr lang="en-US" dirty="0" smtClean="0">
                <a:solidFill>
                  <a:schemeClr val="tx1"/>
                </a:solidFill>
              </a:rPr>
              <a:t>Annotations</a:t>
            </a:r>
          </a:p>
        </p:txBody>
      </p:sp>
      <p:sp>
        <p:nvSpPr>
          <p:cNvPr id="3" name="Content Placeholder 2"/>
          <p:cNvSpPr>
            <a:spLocks noGrp="1"/>
          </p:cNvSpPr>
          <p:nvPr>
            <p:ph idx="1"/>
          </p:nvPr>
        </p:nvSpPr>
        <p:spPr>
          <a:xfrm>
            <a:off x="609600" y="1981200"/>
            <a:ext cx="7620000" cy="3810000"/>
          </a:xfrm>
        </p:spPr>
        <p:txBody>
          <a:bodyPr/>
          <a:lstStyle/>
          <a:p>
            <a:pPr marL="0" indent="0">
              <a:buFontTx/>
              <a:buNone/>
              <a:defRPr/>
            </a:pPr>
            <a:r>
              <a:rPr lang="en-US" sz="2800" dirty="0" smtClean="0">
                <a:solidFill>
                  <a:schemeClr val="tx1"/>
                </a:solidFill>
              </a:rPr>
              <a:t>Students are likely to find the following characteristics challenging:</a:t>
            </a:r>
          </a:p>
          <a:p>
            <a:pPr marL="400050" lvl="1" indent="0">
              <a:defRPr/>
            </a:pPr>
            <a:r>
              <a:rPr lang="en-US" sz="1800" dirty="0" smtClean="0">
                <a:solidFill>
                  <a:schemeClr val="tx1"/>
                </a:solidFill>
              </a:rPr>
              <a:t>the historical setting;</a:t>
            </a:r>
          </a:p>
          <a:p>
            <a:pPr marL="400050" lvl="1" indent="0">
              <a:defRPr/>
            </a:pPr>
            <a:r>
              <a:rPr lang="en-US" sz="1800" dirty="0" smtClean="0">
                <a:solidFill>
                  <a:schemeClr val="tx1"/>
                </a:solidFill>
              </a:rPr>
              <a:t>much of the text is figurative with extensive use of metaphor,           including personification of death itself;</a:t>
            </a:r>
          </a:p>
          <a:p>
            <a:pPr marL="400050" lvl="1" indent="0">
              <a:defRPr/>
            </a:pPr>
            <a:r>
              <a:rPr lang="en-US" sz="1800" dirty="0" smtClean="0">
                <a:solidFill>
                  <a:schemeClr val="tx1"/>
                </a:solidFill>
              </a:rPr>
              <a:t>the innovative stylistic techniques used - the most obvious is the narrator Death’s use of boldface text to relay certain information;</a:t>
            </a:r>
          </a:p>
          <a:p>
            <a:pPr marL="400050" lvl="1" indent="0">
              <a:defRPr/>
            </a:pPr>
            <a:r>
              <a:rPr lang="en-US" sz="1800" dirty="0" smtClean="0">
                <a:solidFill>
                  <a:schemeClr val="tx1"/>
                </a:solidFill>
              </a:rPr>
              <a:t>the intertwining, multiple themes.</a:t>
            </a:r>
          </a:p>
          <a:p>
            <a:pPr>
              <a:defRPr/>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743200"/>
            <a:ext cx="8153400" cy="3581400"/>
          </a:xfrm>
        </p:spPr>
        <p:txBody>
          <a:bodyPr/>
          <a:lstStyle/>
          <a:p>
            <a:pPr marL="0" indent="0">
              <a:buFontTx/>
              <a:buNone/>
              <a:defRPr/>
            </a:pPr>
            <a:r>
              <a:rPr lang="en-US" sz="3600" dirty="0" smtClean="0">
                <a:solidFill>
                  <a:schemeClr val="tx1"/>
                </a:solidFill>
              </a:rPr>
              <a:t>Match your annotations to the Text Complexity Qualitative Rubric.</a:t>
            </a:r>
            <a:endParaRPr lang="en-US" sz="3600" dirty="0">
              <a:solidFill>
                <a:schemeClr val="tx1"/>
              </a:solidFill>
            </a:endParaRPr>
          </a:p>
        </p:txBody>
      </p:sp>
      <p:sp>
        <p:nvSpPr>
          <p:cNvPr id="9219" name="Title 1"/>
          <p:cNvSpPr>
            <a:spLocks noGrp="1"/>
          </p:cNvSpPr>
          <p:nvPr>
            <p:ph type="title"/>
          </p:nvPr>
        </p:nvSpPr>
        <p:spPr/>
        <p:txBody>
          <a:bodyPr/>
          <a:lstStyle/>
          <a:p>
            <a:r>
              <a:rPr lang="en-US" sz="3600" dirty="0" smtClean="0">
                <a:solidFill>
                  <a:schemeClr val="tx1"/>
                </a:solidFill>
              </a:rPr>
              <a:t>To complete the qualitative measure...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6"/>
          <p:cNvPicPr>
            <a:picLocks noChangeAspect="1" noChangeArrowheads="1"/>
          </p:cNvPicPr>
          <p:nvPr/>
        </p:nvPicPr>
        <p:blipFill>
          <a:blip r:embed="rId3" cstate="print"/>
          <a:srcRect l="10001" t="12666" r="11501" b="6667"/>
          <a:stretch>
            <a:fillRect/>
          </a:stretch>
        </p:blipFill>
        <p:spPr bwMode="auto">
          <a:xfrm>
            <a:off x="457200" y="457200"/>
            <a:ext cx="7696200" cy="5930900"/>
          </a:xfrm>
          <a:prstGeom prst="rect">
            <a:avLst/>
          </a:prstGeom>
          <a:noFill/>
          <a:ln w="9525">
            <a:noFill/>
            <a:miter lim="800000"/>
            <a:headEnd/>
            <a:tailEnd/>
          </a:ln>
        </p:spPr>
      </p:pic>
      <p:sp>
        <p:nvSpPr>
          <p:cNvPr id="12291" name="TextBox 2"/>
          <p:cNvSpPr txBox="1">
            <a:spLocks noChangeArrowheads="1"/>
          </p:cNvSpPr>
          <p:nvPr/>
        </p:nvSpPr>
        <p:spPr bwMode="auto">
          <a:xfrm>
            <a:off x="1752600" y="1143000"/>
            <a:ext cx="2057400" cy="338138"/>
          </a:xfrm>
          <a:prstGeom prst="rect">
            <a:avLst/>
          </a:prstGeom>
          <a:noFill/>
          <a:ln w="9525">
            <a:noFill/>
            <a:miter lim="800000"/>
            <a:headEnd/>
            <a:tailEnd/>
          </a:ln>
        </p:spPr>
        <p:txBody>
          <a:bodyPr>
            <a:spAutoFit/>
          </a:bodyPr>
          <a:lstStyle/>
          <a:p>
            <a:r>
              <a:rPr lang="en-US" sz="1600">
                <a:solidFill>
                  <a:srgbClr val="000000"/>
                </a:solidFill>
              </a:rPr>
              <a:t>Book Thief</a:t>
            </a:r>
          </a:p>
        </p:txBody>
      </p:sp>
      <p:sp>
        <p:nvSpPr>
          <p:cNvPr id="12292" name="TextBox 3"/>
          <p:cNvSpPr txBox="1">
            <a:spLocks noChangeArrowheads="1"/>
          </p:cNvSpPr>
          <p:nvPr/>
        </p:nvSpPr>
        <p:spPr bwMode="auto">
          <a:xfrm>
            <a:off x="5410200" y="1143000"/>
            <a:ext cx="1828800" cy="338138"/>
          </a:xfrm>
          <a:prstGeom prst="rect">
            <a:avLst/>
          </a:prstGeom>
          <a:noFill/>
          <a:ln w="9525">
            <a:noFill/>
            <a:miter lim="800000"/>
            <a:headEnd/>
            <a:tailEnd/>
          </a:ln>
        </p:spPr>
        <p:txBody>
          <a:bodyPr>
            <a:spAutoFit/>
          </a:bodyPr>
          <a:lstStyle/>
          <a:p>
            <a:r>
              <a:rPr lang="en-US" sz="1600">
                <a:solidFill>
                  <a:srgbClr val="000000"/>
                </a:solidFill>
              </a:rPr>
              <a:t>Marcus Zusak</a:t>
            </a:r>
          </a:p>
        </p:txBody>
      </p:sp>
      <p:sp>
        <p:nvSpPr>
          <p:cNvPr id="5" name="Multiply 4"/>
          <p:cNvSpPr/>
          <p:nvPr/>
        </p:nvSpPr>
        <p:spPr bwMode="auto">
          <a:xfrm>
            <a:off x="3276600" y="24384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endParaRPr>
          </a:p>
        </p:txBody>
      </p:sp>
      <p:sp>
        <p:nvSpPr>
          <p:cNvPr id="6" name="Multiply 5"/>
          <p:cNvSpPr/>
          <p:nvPr/>
        </p:nvSpPr>
        <p:spPr bwMode="auto">
          <a:xfrm>
            <a:off x="3276600" y="28956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endParaRPr>
          </a:p>
        </p:txBody>
      </p:sp>
      <p:sp>
        <p:nvSpPr>
          <p:cNvPr id="7" name="Multiply 6"/>
          <p:cNvSpPr/>
          <p:nvPr/>
        </p:nvSpPr>
        <p:spPr bwMode="auto">
          <a:xfrm>
            <a:off x="3276600" y="18288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endParaRPr>
          </a:p>
        </p:txBody>
      </p:sp>
      <p:sp>
        <p:nvSpPr>
          <p:cNvPr id="8" name="Multiply 7"/>
          <p:cNvSpPr/>
          <p:nvPr/>
        </p:nvSpPr>
        <p:spPr bwMode="auto">
          <a:xfrm>
            <a:off x="1828800" y="33528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endParaRPr>
          </a:p>
        </p:txBody>
      </p:sp>
      <p:sp>
        <p:nvSpPr>
          <p:cNvPr id="9" name="Multiply 8"/>
          <p:cNvSpPr/>
          <p:nvPr/>
        </p:nvSpPr>
        <p:spPr bwMode="auto">
          <a:xfrm>
            <a:off x="4724400" y="37338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endParaRPr>
          </a:p>
        </p:txBody>
      </p:sp>
      <p:sp>
        <p:nvSpPr>
          <p:cNvPr id="10" name="Multiply 9"/>
          <p:cNvSpPr/>
          <p:nvPr/>
        </p:nvSpPr>
        <p:spPr bwMode="auto">
          <a:xfrm>
            <a:off x="4724400" y="41910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endParaRPr>
          </a:p>
        </p:txBody>
      </p:sp>
      <p:sp>
        <p:nvSpPr>
          <p:cNvPr id="11" name="Multiply 10"/>
          <p:cNvSpPr/>
          <p:nvPr/>
        </p:nvSpPr>
        <p:spPr bwMode="auto">
          <a:xfrm>
            <a:off x="3276600" y="46482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endParaRPr>
          </a:p>
        </p:txBody>
      </p:sp>
      <p:sp>
        <p:nvSpPr>
          <p:cNvPr id="12" name="Multiply 11"/>
          <p:cNvSpPr/>
          <p:nvPr/>
        </p:nvSpPr>
        <p:spPr bwMode="auto">
          <a:xfrm>
            <a:off x="3276600" y="5105400"/>
            <a:ext cx="152400" cy="228600"/>
          </a:xfrm>
          <a:prstGeom prst="mathMultiply">
            <a:avLst/>
          </a:prstGeom>
          <a:solidFill>
            <a:srgbClr val="C00000"/>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endParaRPr>
          </a:p>
        </p:txBody>
      </p:sp>
    </p:spTree>
    <p:extLst>
      <p:ext uri="{BB962C8B-B14F-4D97-AF65-F5344CB8AC3E}">
        <p14:creationId xmlns:p14="http://schemas.microsoft.com/office/powerpoint/2010/main" xmlns="" val="24462329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229600" cy="1143000"/>
          </a:xfrm>
        </p:spPr>
        <p:txBody>
          <a:bodyPr/>
          <a:lstStyle/>
          <a:p>
            <a:r>
              <a:rPr lang="en-US" sz="2800" dirty="0" smtClean="0">
                <a:solidFill>
                  <a:schemeClr val="tx1"/>
                </a:solidFill>
              </a:rPr>
              <a:t>Matching our annotations to the rubric</a:t>
            </a:r>
            <a:endParaRPr lang="en-US" sz="2800" dirty="0">
              <a:solidFill>
                <a:schemeClr val="tx1"/>
              </a:solidFill>
            </a:endParaRPr>
          </a:p>
        </p:txBody>
      </p:sp>
      <p:graphicFrame>
        <p:nvGraphicFramePr>
          <p:cNvPr id="8" name="Table 7"/>
          <p:cNvGraphicFramePr>
            <a:graphicFrameLocks noGrp="1"/>
          </p:cNvGraphicFramePr>
          <p:nvPr/>
        </p:nvGraphicFramePr>
        <p:xfrm>
          <a:off x="457200" y="1600200"/>
          <a:ext cx="7162800" cy="4394664"/>
        </p:xfrm>
        <a:graphic>
          <a:graphicData uri="http://schemas.openxmlformats.org/drawingml/2006/table">
            <a:tbl>
              <a:tblPr firstRow="1" bandRow="1">
                <a:tableStyleId>{073A0DAA-6AF3-43AB-8588-CEC1D06C72B9}</a:tableStyleId>
              </a:tblPr>
              <a:tblGrid>
                <a:gridCol w="3581400"/>
                <a:gridCol w="3581400"/>
              </a:tblGrid>
              <a:tr h="432510">
                <a:tc>
                  <a:txBody>
                    <a:bodyPr/>
                    <a:lstStyle/>
                    <a:p>
                      <a:pPr algn="ctr"/>
                      <a:r>
                        <a:rPr lang="en-US" dirty="0" smtClean="0"/>
                        <a:t>Annotation</a:t>
                      </a:r>
                      <a:endParaRPr lang="en-US" dirty="0"/>
                    </a:p>
                  </a:txBody>
                  <a:tcPr/>
                </a:tc>
                <a:tc>
                  <a:txBody>
                    <a:bodyPr/>
                    <a:lstStyle/>
                    <a:p>
                      <a:pPr algn="ctr"/>
                      <a:r>
                        <a:rPr lang="en-US" dirty="0" smtClean="0"/>
                        <a:t>Rubric</a:t>
                      </a:r>
                      <a:endParaRPr lang="en-US" dirty="0"/>
                    </a:p>
                  </a:txBody>
                  <a:tcPr/>
                </a:tc>
              </a:tr>
              <a:tr h="1571191">
                <a:tc>
                  <a:txBody>
                    <a:bodyPr/>
                    <a:lstStyle/>
                    <a:p>
                      <a:r>
                        <a:rPr lang="en-US" dirty="0" smtClean="0"/>
                        <a:t>The narrator is not identified until part way through the text. </a:t>
                      </a:r>
                      <a:endParaRPr lang="en-US" dirty="0"/>
                    </a:p>
                  </a:txBody>
                  <a:tcPr/>
                </a:tc>
                <a:tc>
                  <a:txBody>
                    <a:bodyPr/>
                    <a:lstStyle/>
                    <a:p>
                      <a:r>
                        <a:rPr lang="en-US" b="1" dirty="0" smtClean="0"/>
                        <a:t>Meaning</a:t>
                      </a:r>
                      <a:r>
                        <a:rPr lang="en-US" dirty="0" smtClean="0"/>
                        <a:t>:</a:t>
                      </a:r>
                      <a:r>
                        <a:rPr lang="en-US" baseline="0" dirty="0" smtClean="0"/>
                        <a:t> Several layers of meaning that may be difficult to identify or separate; theme is implicit or subtle and may be revealed over the entirety of the text. </a:t>
                      </a:r>
                      <a:endParaRPr lang="en-US" dirty="0"/>
                    </a:p>
                  </a:txBody>
                  <a:tcPr/>
                </a:tc>
              </a:tr>
              <a:tr h="1036074">
                <a:tc>
                  <a:txBody>
                    <a:bodyPr/>
                    <a:lstStyle/>
                    <a:p>
                      <a:r>
                        <a:rPr lang="en-US" dirty="0" smtClean="0"/>
                        <a:t>The personification of death throughout</a:t>
                      </a:r>
                      <a:r>
                        <a:rPr lang="en-US" baseline="0" dirty="0" smtClean="0"/>
                        <a:t> the text.</a:t>
                      </a:r>
                      <a:endParaRPr lang="en-US" dirty="0"/>
                    </a:p>
                  </a:txBody>
                  <a:tcPr/>
                </a:tc>
                <a:tc>
                  <a:txBody>
                    <a:bodyPr/>
                    <a:lstStyle/>
                    <a:p>
                      <a:r>
                        <a:rPr lang="en-US" b="1" dirty="0" smtClean="0"/>
                        <a:t>Organization</a:t>
                      </a:r>
                      <a:r>
                        <a:rPr lang="en-US" dirty="0" smtClean="0"/>
                        <a:t>: Organization may include subplots, time shifts and more complex characters. </a:t>
                      </a:r>
                      <a:endParaRPr lang="en-US" dirty="0"/>
                    </a:p>
                  </a:txBody>
                  <a:tcPr/>
                </a:tc>
              </a:tr>
              <a:tr h="10750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Much of the text is figurative</a:t>
                      </a:r>
                      <a:r>
                        <a:rPr lang="en-US" baseline="0" dirty="0" smtClean="0"/>
                        <a:t> with extensive use of metaphor.</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Conventionality</a:t>
                      </a:r>
                      <a:r>
                        <a:rPr lang="en-US" dirty="0" smtClean="0"/>
                        <a:t>: Dense and complex; contains abstract, ironic, and/or figurative language.</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 descr="Big Boy Share:Current Projects:A-L:CCSSO:CCSSO-NGA common standards:Documents:Links:qual quant triangle.png"/>
          <p:cNvPicPr>
            <a:picLocks noGrp="1" noChangeAspect="1" noChangeArrowheads="1"/>
          </p:cNvPicPr>
          <p:nvPr>
            <p:ph idx="1"/>
          </p:nvPr>
        </p:nvPicPr>
        <p:blipFill>
          <a:blip r:embed="rId3" cstate="print"/>
          <a:srcRect/>
          <a:stretch>
            <a:fillRect/>
          </a:stretch>
        </p:blipFill>
        <p:spPr>
          <a:xfrm>
            <a:off x="2514600" y="990600"/>
            <a:ext cx="3937000" cy="3094038"/>
          </a:xfrm>
          <a:noFill/>
        </p:spPr>
      </p:pic>
      <p:sp>
        <p:nvSpPr>
          <p:cNvPr id="13315" name="Oval 4"/>
          <p:cNvSpPr>
            <a:spLocks noChangeArrowheads="1"/>
          </p:cNvSpPr>
          <p:nvPr/>
        </p:nvSpPr>
        <p:spPr bwMode="auto">
          <a:xfrm>
            <a:off x="2590800" y="3200400"/>
            <a:ext cx="4114800" cy="990600"/>
          </a:xfrm>
          <a:prstGeom prst="ellipse">
            <a:avLst/>
          </a:prstGeom>
          <a:noFill/>
          <a:ln w="57150" algn="ctr">
            <a:solidFill>
              <a:schemeClr val="tx1"/>
            </a:solidFill>
            <a:round/>
            <a:headEnd/>
            <a:tailEnd/>
          </a:ln>
        </p:spPr>
        <p:txBody>
          <a:bodyPr/>
          <a:lstStyle/>
          <a:p>
            <a:pPr eaLnBrk="0" hangingPunct="0"/>
            <a:endParaRPr lang="en-US" sz="2400"/>
          </a:p>
        </p:txBody>
      </p:sp>
      <p:sp>
        <p:nvSpPr>
          <p:cNvPr id="13316" name="Rectangle 3"/>
          <p:cNvSpPr>
            <a:spLocks noChangeArrowheads="1"/>
          </p:cNvSpPr>
          <p:nvPr/>
        </p:nvSpPr>
        <p:spPr bwMode="auto">
          <a:xfrm>
            <a:off x="685800" y="4419600"/>
            <a:ext cx="7848600" cy="1230313"/>
          </a:xfrm>
          <a:prstGeom prst="rect">
            <a:avLst/>
          </a:prstGeom>
          <a:noFill/>
          <a:ln w="9525">
            <a:noFill/>
            <a:miter lim="800000"/>
            <a:headEnd/>
            <a:tailEnd/>
          </a:ln>
        </p:spPr>
        <p:txBody>
          <a:bodyPr>
            <a:spAutoFit/>
          </a:bodyPr>
          <a:lstStyle/>
          <a:p>
            <a:pPr algn="ctr" eaLnBrk="0" hangingPunct="0">
              <a:tabLst>
                <a:tab pos="2274888" algn="l"/>
              </a:tabLst>
            </a:pPr>
            <a:r>
              <a:rPr lang="en-US" sz="2000" b="1">
                <a:ea typeface="Times New Roman" pitchFamily="18" charset="0"/>
                <a:cs typeface="Arial" pitchFamily="34" charset="0"/>
              </a:rPr>
              <a:t>Reader and Task</a:t>
            </a:r>
          </a:p>
          <a:p>
            <a:pPr eaLnBrk="0" hangingPunct="0">
              <a:tabLst>
                <a:tab pos="2274888" algn="l"/>
              </a:tabLst>
            </a:pPr>
            <a:r>
              <a:rPr lang="en-US" b="1">
                <a:ea typeface="Times New Roman" pitchFamily="18" charset="0"/>
                <a:cs typeface="Arial" pitchFamily="34" charset="0"/>
              </a:rPr>
              <a:t>Reader </a:t>
            </a:r>
            <a:r>
              <a:rPr lang="en-US">
                <a:ea typeface="Times New Roman" pitchFamily="18" charset="0"/>
                <a:cs typeface="Arial" pitchFamily="34" charset="0"/>
              </a:rPr>
              <a:t>variables (such as motivation, knowledge and  experiences) and </a:t>
            </a:r>
            <a:r>
              <a:rPr lang="en-US" b="1">
                <a:ea typeface="Times New Roman" pitchFamily="18" charset="0"/>
                <a:cs typeface="Arial" pitchFamily="34" charset="0"/>
              </a:rPr>
              <a:t>task</a:t>
            </a:r>
            <a:r>
              <a:rPr lang="en-US">
                <a:ea typeface="Times New Roman" pitchFamily="18" charset="0"/>
                <a:cs typeface="Arial" pitchFamily="34" charset="0"/>
              </a:rPr>
              <a:t> variables (such as purpose and the complexity generated by the task assigned and the questions posed).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3600" dirty="0" smtClean="0">
                <a:solidFill>
                  <a:schemeClr val="tx1"/>
                </a:solidFill>
              </a:rPr>
              <a:t>Consider Reader and Task</a:t>
            </a:r>
          </a:p>
        </p:txBody>
      </p:sp>
      <p:sp>
        <p:nvSpPr>
          <p:cNvPr id="16387" name="Content Placeholder 2"/>
          <p:cNvSpPr>
            <a:spLocks noGrp="1"/>
          </p:cNvSpPr>
          <p:nvPr>
            <p:ph idx="1"/>
          </p:nvPr>
        </p:nvSpPr>
        <p:spPr>
          <a:xfrm>
            <a:off x="762000" y="2057400"/>
            <a:ext cx="7924800" cy="4267200"/>
          </a:xfrm>
        </p:spPr>
        <p:txBody>
          <a:bodyPr/>
          <a:lstStyle/>
          <a:p>
            <a:pPr marL="457200" indent="-457200">
              <a:buNone/>
              <a:defRPr/>
            </a:pPr>
            <a:r>
              <a:rPr lang="en-US" sz="2000" b="1" dirty="0" smtClean="0">
                <a:solidFill>
                  <a:schemeClr val="tx1"/>
                </a:solidFill>
              </a:rPr>
              <a:t>What aspects of the text will likely pose the most challenge for my students? </a:t>
            </a:r>
          </a:p>
          <a:p>
            <a:pPr lvl="1">
              <a:buFont typeface="Arial" pitchFamily="34" charset="0"/>
              <a:buChar char="•"/>
              <a:defRPr/>
            </a:pPr>
            <a:r>
              <a:rPr lang="en-US" sz="1800" dirty="0" smtClean="0">
                <a:solidFill>
                  <a:schemeClr val="tx1"/>
                </a:solidFill>
              </a:rPr>
              <a:t>Content or theme concerns or challenges? </a:t>
            </a:r>
          </a:p>
          <a:p>
            <a:pPr lvl="1">
              <a:buFont typeface="Arial" pitchFamily="34" charset="0"/>
              <a:buChar char="•"/>
              <a:defRPr/>
            </a:pPr>
            <a:r>
              <a:rPr lang="en-US" sz="1800" dirty="0" smtClean="0">
                <a:solidFill>
                  <a:schemeClr val="tx1"/>
                </a:solidFill>
              </a:rPr>
              <a:t>Text structure challenges?</a:t>
            </a:r>
          </a:p>
          <a:p>
            <a:pPr lvl="1">
              <a:buFont typeface="Arial" pitchFamily="34" charset="0"/>
              <a:buChar char="•"/>
              <a:defRPr/>
            </a:pPr>
            <a:r>
              <a:rPr lang="en-US" sz="1800" dirty="0" smtClean="0">
                <a:solidFill>
                  <a:schemeClr val="tx1"/>
                </a:solidFill>
              </a:rPr>
              <a:t>Language feature challenges? </a:t>
            </a:r>
          </a:p>
          <a:p>
            <a:pPr lvl="1">
              <a:buFont typeface="Arial" pitchFamily="34" charset="0"/>
              <a:buChar char="•"/>
              <a:defRPr/>
            </a:pPr>
            <a:r>
              <a:rPr lang="en-US" sz="1800" dirty="0" smtClean="0">
                <a:solidFill>
                  <a:schemeClr val="tx1"/>
                </a:solidFill>
              </a:rPr>
              <a:t>Knowledge and experience demands? </a:t>
            </a:r>
          </a:p>
          <a:p>
            <a:pPr lvl="1">
              <a:buFont typeface="Arial" pitchFamily="34" charset="0"/>
              <a:buChar char="•"/>
              <a:defRPr/>
            </a:pPr>
            <a:r>
              <a:rPr lang="en-US" sz="1800" dirty="0" smtClean="0">
                <a:solidFill>
                  <a:schemeClr val="tx1"/>
                </a:solidFill>
              </a:rPr>
              <a:t>Motivation for and interest in the text?</a:t>
            </a:r>
          </a:p>
          <a:p>
            <a:pPr lvl="1">
              <a:buFontTx/>
              <a:buNone/>
              <a:defRPr/>
            </a:pPr>
            <a:endParaRPr lang="en-US" sz="1600" dirty="0" smtClean="0">
              <a:solidFill>
                <a:schemeClr val="tx1"/>
              </a:solidFill>
            </a:endParaRPr>
          </a:p>
          <a:p>
            <a:pPr>
              <a:buFontTx/>
              <a:buNone/>
              <a:defRPr/>
            </a:pPr>
            <a:endParaRPr lang="en-US"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 </a:t>
            </a:r>
            <a:endParaRPr lang="en-US" dirty="0"/>
          </a:p>
        </p:txBody>
      </p:sp>
      <p:sp>
        <p:nvSpPr>
          <p:cNvPr id="3" name="Content Placeholder 2"/>
          <p:cNvSpPr>
            <a:spLocks noGrp="1"/>
          </p:cNvSpPr>
          <p:nvPr>
            <p:ph idx="1"/>
          </p:nvPr>
        </p:nvSpPr>
        <p:spPr/>
        <p:txBody>
          <a:bodyPr/>
          <a:lstStyle/>
          <a:p>
            <a:r>
              <a:rPr lang="en-US" sz="2800" dirty="0" smtClean="0"/>
              <a:t>How can I ensure my choice of reading selections across grade levels is appropriate? </a:t>
            </a:r>
          </a:p>
          <a:p>
            <a:r>
              <a:rPr lang="en-US" sz="2800" dirty="0" smtClean="0"/>
              <a:t>How can these choices challenge my students to increase critical thinking skills and global connections while helping them gain a greater intrinsic value of reading?</a:t>
            </a:r>
            <a:endParaRPr lang="en-US" sz="2800" dirty="0"/>
          </a:p>
        </p:txBody>
      </p:sp>
    </p:spTree>
    <p:extLst>
      <p:ext uri="{BB962C8B-B14F-4D97-AF65-F5344CB8AC3E}">
        <p14:creationId xmlns:p14="http://schemas.microsoft.com/office/powerpoint/2010/main" xmlns="" val="2604156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533400" y="1066800"/>
            <a:ext cx="8077200" cy="4419600"/>
          </a:xfrm>
        </p:spPr>
        <p:txBody>
          <a:bodyPr/>
          <a:lstStyle/>
          <a:p>
            <a:pPr>
              <a:buFontTx/>
              <a:buNone/>
            </a:pPr>
            <a:r>
              <a:rPr lang="en-US" sz="2000" b="1" dirty="0" smtClean="0">
                <a:solidFill>
                  <a:schemeClr val="tx1"/>
                </a:solidFill>
              </a:rPr>
              <a:t>What Common Core State Standards should I focus on when teaching this text?   (refer to the shorthand document)</a:t>
            </a:r>
          </a:p>
          <a:p>
            <a:pPr lvl="1">
              <a:buFont typeface="Arial" pitchFamily="34" charset="0"/>
              <a:buChar char="•"/>
            </a:pPr>
            <a:r>
              <a:rPr lang="en-US" sz="1800" dirty="0" smtClean="0">
                <a:solidFill>
                  <a:schemeClr val="tx1"/>
                </a:solidFill>
              </a:rPr>
              <a:t>What are natural areas of focus for this text? </a:t>
            </a:r>
          </a:p>
          <a:p>
            <a:pPr lvl="1">
              <a:buFont typeface="Arial" pitchFamily="34" charset="0"/>
              <a:buChar char="•"/>
            </a:pPr>
            <a:r>
              <a:rPr lang="en-US" sz="1800" dirty="0" smtClean="0">
                <a:solidFill>
                  <a:schemeClr val="tx1"/>
                </a:solidFill>
              </a:rPr>
              <a:t>With what standards do my students need the most practice? </a:t>
            </a:r>
          </a:p>
          <a:p>
            <a:pPr>
              <a:buFontTx/>
              <a:buNone/>
            </a:pPr>
            <a:endParaRPr lang="en-US" sz="1800" dirty="0" smtClean="0">
              <a:solidFill>
                <a:schemeClr val="tx1"/>
              </a:solidFill>
            </a:endParaRPr>
          </a:p>
          <a:p>
            <a:pPr>
              <a:buFontTx/>
              <a:buNone/>
            </a:pPr>
            <a:r>
              <a:rPr lang="en-US" sz="2000" b="1" dirty="0" smtClean="0">
                <a:solidFill>
                  <a:schemeClr val="tx1"/>
                </a:solidFill>
              </a:rPr>
              <a:t>Will the complexity of any before, during and after reading tasks or the complexity of any questions asked about the text interfere with the reading experience?</a:t>
            </a:r>
          </a:p>
          <a:p>
            <a:pPr>
              <a:buFontTx/>
              <a:buNone/>
            </a:pPr>
            <a:endParaRPr lang="en-US" sz="2000" b="1" dirty="0" smtClean="0">
              <a:solidFill>
                <a:schemeClr val="tx1"/>
              </a:solidFill>
            </a:endParaRPr>
          </a:p>
          <a:p>
            <a:pPr>
              <a:buFontTx/>
              <a:buNone/>
            </a:pPr>
            <a:r>
              <a:rPr lang="en-US" sz="2000" b="1" dirty="0" smtClean="0">
                <a:solidFill>
                  <a:schemeClr val="tx1"/>
                </a:solidFill>
              </a:rPr>
              <a:t>What supports do I need to provide so that all of my students (even those who are struggling readers) can access the text?</a:t>
            </a:r>
          </a:p>
          <a:p>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3400" y="-228600"/>
            <a:ext cx="8077200" cy="2286000"/>
          </a:xfrm>
        </p:spPr>
        <p:txBody>
          <a:bodyPr/>
          <a:lstStyle/>
          <a:p>
            <a:r>
              <a:rPr lang="en-US" dirty="0" smtClean="0">
                <a:solidFill>
                  <a:schemeClr val="tx1"/>
                </a:solidFill>
              </a:rPr>
              <a:t>Pulling it all together…</a:t>
            </a:r>
          </a:p>
        </p:txBody>
      </p:sp>
      <p:sp>
        <p:nvSpPr>
          <p:cNvPr id="18435" name="Content Placeholder 2"/>
          <p:cNvSpPr>
            <a:spLocks noGrp="1"/>
          </p:cNvSpPr>
          <p:nvPr>
            <p:ph idx="1"/>
          </p:nvPr>
        </p:nvSpPr>
        <p:spPr>
          <a:xfrm>
            <a:off x="533400" y="1371600"/>
            <a:ext cx="8077200" cy="3810000"/>
          </a:xfrm>
        </p:spPr>
        <p:txBody>
          <a:bodyPr/>
          <a:lstStyle/>
          <a:p>
            <a:pPr>
              <a:buFontTx/>
              <a:buNone/>
            </a:pPr>
            <a:r>
              <a:rPr lang="en-US" dirty="0" smtClean="0"/>
              <a:t>	</a:t>
            </a:r>
            <a:r>
              <a:rPr lang="en-US" dirty="0" smtClean="0">
                <a:solidFill>
                  <a:schemeClr val="tx1"/>
                </a:solidFill>
              </a:rPr>
              <a:t>It is important to consider all sides of the triangle equally to determine placement.</a:t>
            </a:r>
          </a:p>
          <a:p>
            <a:pPr>
              <a:buFontTx/>
              <a:buNone/>
            </a:pPr>
            <a:endParaRPr lang="en-US" dirty="0" smtClean="0"/>
          </a:p>
        </p:txBody>
      </p:sp>
      <p:pic>
        <p:nvPicPr>
          <p:cNvPr id="18436" name="Picture 1" descr="Big Boy Share:Current Projects:A-L:CCSSO:CCSSO-NGA common standards:Documents:Links:qual quant triangle.png"/>
          <p:cNvPicPr>
            <a:picLocks noChangeAspect="1" noChangeArrowheads="1"/>
          </p:cNvPicPr>
          <p:nvPr/>
        </p:nvPicPr>
        <p:blipFill>
          <a:blip r:embed="rId3" cstate="print"/>
          <a:srcRect/>
          <a:stretch>
            <a:fillRect/>
          </a:stretch>
        </p:blipFill>
        <p:spPr bwMode="auto">
          <a:xfrm>
            <a:off x="2743200" y="2514600"/>
            <a:ext cx="3124200" cy="2449513"/>
          </a:xfrm>
          <a:prstGeom prst="rect">
            <a:avLst/>
          </a:prstGeom>
          <a:noFill/>
          <a:ln w="9525">
            <a:noFill/>
            <a:miter lim="800000"/>
            <a:headEnd/>
            <a:tailEnd/>
          </a:ln>
        </p:spPr>
      </p:pic>
      <p:sp>
        <p:nvSpPr>
          <p:cNvPr id="5" name="Left Arrow 4"/>
          <p:cNvSpPr/>
          <p:nvPr/>
        </p:nvSpPr>
        <p:spPr bwMode="auto">
          <a:xfrm rot="20919924">
            <a:off x="4995529" y="2706987"/>
            <a:ext cx="2007183" cy="498001"/>
          </a:xfrm>
          <a:prstGeom prst="leftArrow">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C000"/>
              </a:solidFill>
              <a:effectLst/>
              <a:latin typeface="Arial" charset="0"/>
              <a:ea typeface="ＭＳ Ｐゴシック" pitchFamily="1" charset="-128"/>
            </a:endParaRPr>
          </a:p>
        </p:txBody>
      </p:sp>
      <p:sp>
        <p:nvSpPr>
          <p:cNvPr id="6" name="TextBox 5"/>
          <p:cNvSpPr txBox="1"/>
          <p:nvPr/>
        </p:nvSpPr>
        <p:spPr>
          <a:xfrm rot="20975950">
            <a:off x="5323629" y="3007123"/>
            <a:ext cx="3810000" cy="461665"/>
          </a:xfrm>
          <a:prstGeom prst="rect">
            <a:avLst/>
          </a:prstGeom>
          <a:noFill/>
        </p:spPr>
        <p:txBody>
          <a:bodyPr wrap="square" rtlCol="0">
            <a:spAutoFit/>
          </a:bodyPr>
          <a:lstStyle/>
          <a:p>
            <a:r>
              <a:rPr lang="en-US" sz="2400" dirty="0" err="1" smtClean="0"/>
              <a:t>Lexile</a:t>
            </a:r>
            <a:r>
              <a:rPr lang="en-US" sz="2400" dirty="0" smtClean="0"/>
              <a:t> measurement</a:t>
            </a:r>
            <a:endParaRPr lang="en-US" sz="2400" dirty="0"/>
          </a:p>
        </p:txBody>
      </p:sp>
      <p:sp>
        <p:nvSpPr>
          <p:cNvPr id="7" name="Left Arrow 6"/>
          <p:cNvSpPr/>
          <p:nvPr/>
        </p:nvSpPr>
        <p:spPr bwMode="auto">
          <a:xfrm rot="11550335">
            <a:off x="1323803" y="2592592"/>
            <a:ext cx="2182943" cy="501519"/>
          </a:xfrm>
          <a:prstGeom prst="lef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C000"/>
              </a:solidFill>
              <a:effectLst/>
              <a:latin typeface="Arial" charset="0"/>
              <a:ea typeface="ＭＳ Ｐゴシック" pitchFamily="1" charset="-128"/>
            </a:endParaRPr>
          </a:p>
        </p:txBody>
      </p:sp>
      <p:sp>
        <p:nvSpPr>
          <p:cNvPr id="8" name="TextBox 7"/>
          <p:cNvSpPr txBox="1"/>
          <p:nvPr/>
        </p:nvSpPr>
        <p:spPr>
          <a:xfrm rot="827652">
            <a:off x="462790" y="3145338"/>
            <a:ext cx="3429000" cy="461665"/>
          </a:xfrm>
          <a:prstGeom prst="rect">
            <a:avLst/>
          </a:prstGeom>
          <a:noFill/>
        </p:spPr>
        <p:txBody>
          <a:bodyPr wrap="square" rtlCol="0">
            <a:spAutoFit/>
          </a:bodyPr>
          <a:lstStyle/>
          <a:p>
            <a:r>
              <a:rPr lang="en-US" sz="2400" dirty="0" smtClean="0"/>
              <a:t>Annotations &amp; rubric</a:t>
            </a:r>
            <a:endParaRPr lang="en-US" sz="2400" dirty="0"/>
          </a:p>
        </p:txBody>
      </p:sp>
      <p:sp>
        <p:nvSpPr>
          <p:cNvPr id="9" name="Left Arrow 8"/>
          <p:cNvSpPr/>
          <p:nvPr/>
        </p:nvSpPr>
        <p:spPr bwMode="auto">
          <a:xfrm rot="1629499">
            <a:off x="4812375" y="5283330"/>
            <a:ext cx="1550296" cy="426052"/>
          </a:xfrm>
          <a:prstGeom prst="leftArrow">
            <a:avLst/>
          </a:prstGeom>
          <a:solidFill>
            <a:srgbClr val="133D6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C000"/>
              </a:solidFill>
              <a:effectLst/>
              <a:latin typeface="Arial" charset="0"/>
              <a:ea typeface="ＭＳ Ｐゴシック" pitchFamily="1" charset="-128"/>
            </a:endParaRPr>
          </a:p>
        </p:txBody>
      </p:sp>
      <p:sp>
        <p:nvSpPr>
          <p:cNvPr id="10" name="TextBox 9"/>
          <p:cNvSpPr txBox="1"/>
          <p:nvPr/>
        </p:nvSpPr>
        <p:spPr>
          <a:xfrm>
            <a:off x="1981200" y="5105400"/>
            <a:ext cx="2819400" cy="830997"/>
          </a:xfrm>
          <a:prstGeom prst="rect">
            <a:avLst/>
          </a:prstGeom>
          <a:noFill/>
        </p:spPr>
        <p:txBody>
          <a:bodyPr wrap="square" rtlCol="0">
            <a:spAutoFit/>
          </a:bodyPr>
          <a:lstStyle/>
          <a:p>
            <a:r>
              <a:rPr lang="en-US" sz="2400" dirty="0" smtClean="0"/>
              <a:t>Your class &amp; your assigned task</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1+#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1000" fill="hold"/>
                                        <p:tgtEl>
                                          <p:spTgt spid="8"/>
                                        </p:tgtEl>
                                        <p:attrNameLst>
                                          <p:attrName>ppt_x</p:attrName>
                                        </p:attrNameLst>
                                      </p:cBhvr>
                                      <p:tavLst>
                                        <p:tav tm="0">
                                          <p:val>
                                            <p:strVal val="0-#ppt_w/2"/>
                                          </p:val>
                                        </p:tav>
                                        <p:tav tm="100000">
                                          <p:val>
                                            <p:strVal val="#ppt_x"/>
                                          </p:val>
                                        </p:tav>
                                      </p:tavLst>
                                    </p:anim>
                                    <p:anim calcmode="lin" valueType="num">
                                      <p:cBhvr additive="base">
                                        <p:cTn id="26"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ppt_x"/>
                                          </p:val>
                                        </p:tav>
                                        <p:tav tm="100000">
                                          <p:val>
                                            <p:strVal val="#ppt_x"/>
                                          </p:val>
                                        </p:tav>
                                      </p:tavLst>
                                    </p:anim>
                                    <p:anim calcmode="lin" valueType="num">
                                      <p:cBhvr additive="base">
                                        <p:cTn id="32"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0" fill="hold"/>
                                        <p:tgtEl>
                                          <p:spTgt spid="10"/>
                                        </p:tgtEl>
                                        <p:attrNameLst>
                                          <p:attrName>ppt_x</p:attrName>
                                        </p:attrNameLst>
                                      </p:cBhvr>
                                      <p:tavLst>
                                        <p:tav tm="0">
                                          <p:val>
                                            <p:strVal val="#ppt_x"/>
                                          </p:val>
                                        </p:tav>
                                        <p:tav tm="100000">
                                          <p:val>
                                            <p:strVal val="#ppt_x"/>
                                          </p:val>
                                        </p:tav>
                                      </p:tavLst>
                                    </p:anim>
                                    <p:anim calcmode="lin" valueType="num">
                                      <p:cBhvr additive="base">
                                        <p:cTn id="38"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1981200"/>
            <a:ext cx="8077200" cy="3354765"/>
          </a:xfrm>
          <a:prstGeom prst="rect">
            <a:avLst/>
          </a:prstGeom>
          <a:noFill/>
        </p:spPr>
        <p:txBody>
          <a:bodyPr wrap="square" rtlCol="0">
            <a:spAutoFit/>
          </a:bodyPr>
          <a:lstStyle/>
          <a:p>
            <a:endParaRPr lang="en-US" sz="2800" dirty="0" smtClean="0"/>
          </a:p>
          <a:p>
            <a:r>
              <a:rPr lang="en-US" sz="4400" i="1" dirty="0" smtClean="0"/>
              <a:t>What do we do with all of this information? </a:t>
            </a:r>
          </a:p>
          <a:p>
            <a:pPr algn="ctr"/>
            <a:endParaRPr lang="en-US" sz="3200" i="1" dirty="0" smtClean="0"/>
          </a:p>
          <a:p>
            <a:pPr algn="ctr"/>
            <a:endParaRPr lang="en-US" sz="3200" i="1" dirty="0" smtClean="0"/>
          </a:p>
          <a:p>
            <a:pPr algn="ctr"/>
            <a:endParaRPr lang="en-US" sz="3200" i="1"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print"/>
          <a:srcRect l="16499" t="13333" r="17999" b="18668"/>
          <a:stretch>
            <a:fillRect/>
          </a:stretch>
        </p:blipFill>
        <p:spPr bwMode="auto">
          <a:xfrm>
            <a:off x="304800" y="0"/>
            <a:ext cx="8610600" cy="6704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14375" t="19531" r="13750" b="12500"/>
          <a:stretch>
            <a:fillRect/>
          </a:stretch>
        </p:blipFill>
        <p:spPr bwMode="auto">
          <a:xfrm>
            <a:off x="304800" y="228600"/>
            <a:ext cx="8610600" cy="640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533400" y="914400"/>
            <a:ext cx="8077200" cy="4876800"/>
          </a:xfrm>
        </p:spPr>
        <p:txBody>
          <a:bodyPr/>
          <a:lstStyle/>
          <a:p>
            <a:pPr>
              <a:buNone/>
            </a:pPr>
            <a:r>
              <a:rPr lang="en-US" sz="2800" b="1" dirty="0" smtClean="0">
                <a:solidFill>
                  <a:schemeClr val="tx1"/>
                </a:solidFill>
              </a:rPr>
              <a:t>Text complexity bands for placement of text:</a:t>
            </a:r>
          </a:p>
          <a:p>
            <a:pPr lvl="1"/>
            <a:r>
              <a:rPr lang="en-US" sz="2400" dirty="0" smtClean="0">
                <a:solidFill>
                  <a:schemeClr val="tx1"/>
                </a:solidFill>
              </a:rPr>
              <a:t>K-1</a:t>
            </a:r>
          </a:p>
          <a:p>
            <a:pPr lvl="1"/>
            <a:r>
              <a:rPr lang="en-US" sz="2400" dirty="0" smtClean="0">
                <a:solidFill>
                  <a:schemeClr val="tx1"/>
                </a:solidFill>
              </a:rPr>
              <a:t>2-3</a:t>
            </a:r>
          </a:p>
          <a:p>
            <a:pPr lvl="1"/>
            <a:r>
              <a:rPr lang="en-US" sz="2400" dirty="0" smtClean="0">
                <a:solidFill>
                  <a:schemeClr val="tx1"/>
                </a:solidFill>
              </a:rPr>
              <a:t>4-5</a:t>
            </a:r>
          </a:p>
          <a:p>
            <a:pPr lvl="1"/>
            <a:r>
              <a:rPr lang="en-US" sz="2400" dirty="0" smtClean="0">
                <a:solidFill>
                  <a:schemeClr val="tx1"/>
                </a:solidFill>
              </a:rPr>
              <a:t>6-8</a:t>
            </a:r>
          </a:p>
          <a:p>
            <a:pPr lvl="1"/>
            <a:r>
              <a:rPr lang="en-US" sz="2400" dirty="0" smtClean="0">
                <a:solidFill>
                  <a:schemeClr val="tx1"/>
                </a:solidFill>
              </a:rPr>
              <a:t>9-10</a:t>
            </a:r>
          </a:p>
          <a:p>
            <a:pPr lvl="1"/>
            <a:r>
              <a:rPr lang="en-US" sz="2400" dirty="0" smtClean="0">
                <a:solidFill>
                  <a:schemeClr val="tx1"/>
                </a:solidFill>
              </a:rPr>
              <a:t>11-CCR</a:t>
            </a:r>
          </a:p>
        </p:txBody>
      </p:sp>
      <p:pic>
        <p:nvPicPr>
          <p:cNvPr id="3" name="Picture 1" descr="Big Boy Share:Current Projects:A-L:CCSSO:CCSSO-NGA common standards:Documents:Links:qual quant triangle.png"/>
          <p:cNvPicPr>
            <a:picLocks noChangeAspect="1" noChangeArrowheads="1"/>
          </p:cNvPicPr>
          <p:nvPr/>
        </p:nvPicPr>
        <p:blipFill>
          <a:blip r:embed="rId3" cstate="print"/>
          <a:srcRect/>
          <a:stretch>
            <a:fillRect/>
          </a:stretch>
        </p:blipFill>
        <p:spPr bwMode="auto">
          <a:xfrm>
            <a:off x="3200400" y="1752600"/>
            <a:ext cx="4470663" cy="3505200"/>
          </a:xfrm>
          <a:prstGeom prst="rect">
            <a:avLst/>
          </a:prstGeom>
          <a:noFill/>
          <a:ln w="9525">
            <a:noFill/>
            <a:miter lim="800000"/>
            <a:headEnd/>
            <a:tailEnd/>
          </a:ln>
        </p:spPr>
      </p:pic>
      <p:sp>
        <p:nvSpPr>
          <p:cNvPr id="6" name="Curved Right Arrow 5"/>
          <p:cNvSpPr/>
          <p:nvPr/>
        </p:nvSpPr>
        <p:spPr bwMode="auto">
          <a:xfrm rot="5400000">
            <a:off x="5143500" y="2781300"/>
            <a:ext cx="609600" cy="990600"/>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7" name="Curved Right Arrow 6"/>
          <p:cNvSpPr/>
          <p:nvPr/>
        </p:nvSpPr>
        <p:spPr bwMode="auto">
          <a:xfrm rot="16040218">
            <a:off x="5228940" y="3875273"/>
            <a:ext cx="616388" cy="988296"/>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685800"/>
            <a:ext cx="8077200" cy="2862322"/>
          </a:xfrm>
          <a:prstGeom prst="rect">
            <a:avLst/>
          </a:prstGeom>
          <a:noFill/>
        </p:spPr>
        <p:txBody>
          <a:bodyPr wrap="square" rtlCol="0">
            <a:spAutoFit/>
          </a:bodyPr>
          <a:lstStyle/>
          <a:p>
            <a:endParaRPr lang="en-US" sz="2800" dirty="0" smtClean="0"/>
          </a:p>
          <a:p>
            <a:pPr algn="ctr"/>
            <a:endParaRPr lang="en-US" sz="3200" i="1" dirty="0" smtClean="0"/>
          </a:p>
          <a:p>
            <a:pPr algn="ctr"/>
            <a:endParaRPr lang="en-US" sz="3200" i="1" dirty="0" smtClean="0"/>
          </a:p>
          <a:p>
            <a:pPr algn="ctr"/>
            <a:endParaRPr lang="en-US" sz="4400" i="1" dirty="0" smtClean="0"/>
          </a:p>
          <a:p>
            <a:pPr algn="ctr"/>
            <a:r>
              <a:rPr lang="en-US" sz="4400" i="1" dirty="0" smtClean="0"/>
              <a:t>Why is this process important?</a:t>
            </a:r>
            <a:endParaRPr lang="en-US" sz="4400" i="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5400" y="1066800"/>
            <a:ext cx="3581400" cy="1524000"/>
          </a:xfrm>
        </p:spPr>
        <p:txBody>
          <a:bodyPr/>
          <a:lstStyle/>
          <a:p>
            <a:r>
              <a:rPr lang="en-US" sz="3600" dirty="0" smtClean="0">
                <a:solidFill>
                  <a:schemeClr val="tx1"/>
                </a:solidFill>
              </a:rPr>
              <a:t>How would  teachers use the placemats? </a:t>
            </a:r>
            <a:endParaRPr lang="en-US" sz="3600" dirty="0">
              <a:solidFill>
                <a:schemeClr val="tx1"/>
              </a:solidFill>
            </a:endParaRPr>
          </a:p>
        </p:txBody>
      </p:sp>
      <p:sp>
        <p:nvSpPr>
          <p:cNvPr id="4" name="TextBox 3"/>
          <p:cNvSpPr txBox="1"/>
          <p:nvPr/>
        </p:nvSpPr>
        <p:spPr>
          <a:xfrm>
            <a:off x="5105400" y="2971800"/>
            <a:ext cx="3581400" cy="1077218"/>
          </a:xfrm>
          <a:prstGeom prst="rect">
            <a:avLst/>
          </a:prstGeom>
          <a:noFill/>
        </p:spPr>
        <p:txBody>
          <a:bodyPr wrap="square" rtlCol="0">
            <a:spAutoFit/>
          </a:bodyPr>
          <a:lstStyle/>
          <a:p>
            <a:pPr>
              <a:buFont typeface="Arial" pitchFamily="34" charset="0"/>
              <a:buChar char="•"/>
            </a:pPr>
            <a:r>
              <a:rPr lang="en-US" sz="3200" dirty="0" smtClean="0"/>
              <a:t> Discuss at tables </a:t>
            </a:r>
          </a:p>
          <a:p>
            <a:pPr>
              <a:buFont typeface="Arial" pitchFamily="34" charset="0"/>
              <a:buChar char="•"/>
            </a:pPr>
            <a:r>
              <a:rPr lang="en-US" sz="3200" dirty="0" smtClean="0"/>
              <a:t> Share ideas</a:t>
            </a:r>
            <a:endParaRPr lang="en-US" sz="3200" dirty="0"/>
          </a:p>
        </p:txBody>
      </p:sp>
      <p:pic>
        <p:nvPicPr>
          <p:cNvPr id="5" name="Picture 4" descr="teachers.JPG"/>
          <p:cNvPicPr>
            <a:picLocks noChangeAspect="1"/>
          </p:cNvPicPr>
          <p:nvPr/>
        </p:nvPicPr>
        <p:blipFill>
          <a:blip r:embed="rId3" cstate="print"/>
          <a:stretch>
            <a:fillRect/>
          </a:stretch>
        </p:blipFill>
        <p:spPr>
          <a:xfrm>
            <a:off x="381000" y="1219200"/>
            <a:ext cx="4451375" cy="4224474"/>
          </a:xfrm>
          <a:prstGeom prst="rect">
            <a:avLst/>
          </a:prstGeom>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371600"/>
            <a:ext cx="7239000" cy="3108543"/>
          </a:xfrm>
          <a:prstGeom prst="rect">
            <a:avLst/>
          </a:prstGeom>
          <a:noFill/>
        </p:spPr>
        <p:txBody>
          <a:bodyPr wrap="square" rtlCol="0">
            <a:spAutoFit/>
          </a:bodyPr>
          <a:lstStyle/>
          <a:p>
            <a:r>
              <a:rPr lang="en-US" sz="2800" i="1" dirty="0" smtClean="0"/>
              <a:t>“Realizing that some of the books on the </a:t>
            </a:r>
            <a:r>
              <a:rPr lang="en-US" sz="2800" i="1" dirty="0" err="1" smtClean="0"/>
              <a:t>Lexile</a:t>
            </a:r>
            <a:r>
              <a:rPr lang="en-US" sz="2800" i="1" dirty="0" smtClean="0"/>
              <a:t> scale were not what I expected, but diving into the form to complete text complexity helped rationalize how to really score the book’s difficulty.” </a:t>
            </a:r>
          </a:p>
          <a:p>
            <a:r>
              <a:rPr lang="en-US" sz="2800" i="1" dirty="0" smtClean="0"/>
              <a:t>			</a:t>
            </a:r>
          </a:p>
          <a:p>
            <a:r>
              <a:rPr lang="en-US" sz="2800" i="1" dirty="0" smtClean="0"/>
              <a:t>					-</a:t>
            </a:r>
            <a:r>
              <a:rPr lang="en-US" sz="2000" i="1" dirty="0" smtClean="0"/>
              <a:t>quote from a teacher</a:t>
            </a:r>
            <a:endParaRPr lang="en-US" sz="2000" i="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tx1"/>
                </a:solidFill>
              </a:rPr>
              <a:t>Time-out!</a:t>
            </a:r>
            <a:endParaRPr lang="en-US" sz="6000" dirty="0">
              <a:solidFill>
                <a:schemeClr val="tx1"/>
              </a:solidFill>
            </a:endParaRPr>
          </a:p>
        </p:txBody>
      </p:sp>
      <p:pic>
        <p:nvPicPr>
          <p:cNvPr id="6" name="Content Placeholder 5" descr="baseball stance.JPG"/>
          <p:cNvPicPr>
            <a:picLocks noGrp="1" noChangeAspect="1"/>
          </p:cNvPicPr>
          <p:nvPr>
            <p:ph idx="1"/>
          </p:nvPr>
        </p:nvPicPr>
        <p:blipFill>
          <a:blip r:embed="rId4" cstate="print"/>
          <a:stretch>
            <a:fillRect/>
          </a:stretch>
        </p:blipFill>
        <p:spPr>
          <a:xfrm>
            <a:off x="2667000" y="1981200"/>
            <a:ext cx="3810000" cy="3810000"/>
          </a:xfrm>
        </p:spPr>
      </p:pic>
      <p:pic>
        <p:nvPicPr>
          <p:cNvPr id="5" name="20_Did_You_See_Jackie_Robinson_Hit_T.wav">
            <a:hlinkClick r:id="" action="ppaction://media"/>
          </p:cNvPr>
          <p:cNvPicPr>
            <a:picLocks noRot="1" noChangeAspect="1"/>
          </p:cNvPicPr>
          <p:nvPr>
            <a:audioFile r:link="rId1"/>
          </p:nvPr>
        </p:nvPicPr>
        <p:blipFill>
          <a:blip r:embed="rId5" cstate="print"/>
          <a:stretch>
            <a:fillRect/>
          </a:stretch>
        </p:blipFill>
        <p:spPr>
          <a:xfrm>
            <a:off x="914400" y="4953000"/>
            <a:ext cx="533400" cy="533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8492"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304800"/>
            <a:ext cx="8229600" cy="5638800"/>
          </a:xfrm>
          <a:prstGeom prst="rect">
            <a:avLst/>
          </a:prstGeom>
          <a:solidFill>
            <a:schemeClr val="accent6">
              <a:lumMod val="60000"/>
              <a:lumOff val="40000"/>
            </a:schemeClr>
          </a:solidFill>
          <a:effectLst>
            <a:outerShdw blurRad="40000" dist="23000" dir="5400000" rotWithShape="0">
              <a:srgbClr val="000000">
                <a:alpha val="35000"/>
              </a:srgbClr>
            </a:outerShdw>
            <a:softEdge rad="635000"/>
          </a:effectLst>
        </p:spPr>
        <p:style>
          <a:lnRef idx="1">
            <a:schemeClr val="accent1"/>
          </a:lnRef>
          <a:fillRef idx="3">
            <a:schemeClr val="accent1"/>
          </a:fillRef>
          <a:effectRef idx="2">
            <a:schemeClr val="accent1"/>
          </a:effectRef>
          <a:fontRef idx="minor">
            <a:schemeClr val="lt1"/>
          </a:fontRef>
        </p:style>
        <p:txBody>
          <a:bodyPr anchor="ctr"/>
          <a:lstStyle/>
          <a:p>
            <a:pPr algn="ctr" eaLnBrk="0" fontAlgn="base" hangingPunct="0">
              <a:spcBef>
                <a:spcPct val="0"/>
              </a:spcBef>
              <a:spcAft>
                <a:spcPct val="0"/>
              </a:spcAft>
              <a:defRPr/>
            </a:pPr>
            <a:endParaRPr lang="en-US" sz="2400" b="1" dirty="0">
              <a:solidFill>
                <a:prstClr val="white"/>
              </a:solidFill>
            </a:endParaRPr>
          </a:p>
        </p:txBody>
      </p:sp>
      <p:sp>
        <p:nvSpPr>
          <p:cNvPr id="3" name="TextBox 2"/>
          <p:cNvSpPr txBox="1"/>
          <p:nvPr/>
        </p:nvSpPr>
        <p:spPr>
          <a:xfrm>
            <a:off x="1143000" y="1905000"/>
            <a:ext cx="6858000" cy="2123658"/>
          </a:xfrm>
          <a:prstGeom prst="rect">
            <a:avLst/>
          </a:prstGeom>
          <a:noFill/>
        </p:spPr>
        <p:txBody>
          <a:bodyPr>
            <a:spAutoFit/>
          </a:bodyPr>
          <a:lstStyle/>
          <a:p>
            <a:pPr algn="ctr" eaLnBrk="0" fontAlgn="base" hangingPunct="0">
              <a:spcBef>
                <a:spcPct val="0"/>
              </a:spcBef>
              <a:spcAft>
                <a:spcPct val="0"/>
              </a:spcAft>
              <a:defRPr/>
            </a:pPr>
            <a:r>
              <a:rPr lang="en-US" sz="6600" b="1" cap="small" dirty="0">
                <a:latin typeface="Calibri" pitchFamily="34" charset="0"/>
              </a:rPr>
              <a:t>Three Instructional Shifts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tx1"/>
                </a:solidFill>
              </a:rPr>
              <a:t>Answering Hard Questions</a:t>
            </a:r>
            <a:endParaRPr lang="en-US" sz="4800" dirty="0">
              <a:solidFill>
                <a:schemeClr val="tx1"/>
              </a:solidFill>
            </a:endParaRPr>
          </a:p>
        </p:txBody>
      </p:sp>
      <p:sp>
        <p:nvSpPr>
          <p:cNvPr id="3" name="Content Placeholder 2"/>
          <p:cNvSpPr>
            <a:spLocks noGrp="1"/>
          </p:cNvSpPr>
          <p:nvPr>
            <p:ph idx="1"/>
          </p:nvPr>
        </p:nvSpPr>
        <p:spPr>
          <a:xfrm>
            <a:off x="3886200" y="1981200"/>
            <a:ext cx="4495800" cy="3810000"/>
          </a:xfrm>
        </p:spPr>
        <p:txBody>
          <a:bodyPr/>
          <a:lstStyle/>
          <a:p>
            <a:pPr indent="0">
              <a:buNone/>
            </a:pPr>
            <a:r>
              <a:rPr lang="en-US" sz="2800" dirty="0" smtClean="0">
                <a:solidFill>
                  <a:schemeClr val="tx1"/>
                </a:solidFill>
              </a:rPr>
              <a:t>How do I know if a text is “complex” enough to meet the standards?</a:t>
            </a:r>
          </a:p>
          <a:p>
            <a:pPr indent="0">
              <a:buNone/>
            </a:pPr>
            <a:r>
              <a:rPr lang="en-US" sz="2800" dirty="0" smtClean="0">
                <a:solidFill>
                  <a:schemeClr val="tx1"/>
                </a:solidFill>
              </a:rPr>
              <a:t>How do I teach my students to read difficult materials when we don’t have time to read even simple texts in class?</a:t>
            </a:r>
          </a:p>
          <a:p>
            <a:pPr indent="0">
              <a:buNone/>
            </a:pPr>
            <a:endParaRPr lang="en-US" sz="2800" dirty="0" smtClean="0">
              <a:solidFill>
                <a:schemeClr val="tx1"/>
              </a:solidFill>
            </a:endParaRPr>
          </a:p>
          <a:p>
            <a:pPr indent="0">
              <a:buNone/>
            </a:pPr>
            <a:endParaRPr lang="en-US" sz="4000" dirty="0">
              <a:solidFill>
                <a:schemeClr val="tx1"/>
              </a:solidFill>
            </a:endParaRPr>
          </a:p>
        </p:txBody>
      </p:sp>
      <p:pic>
        <p:nvPicPr>
          <p:cNvPr id="4" name="Picture 3" descr="artwork talking.BMP"/>
          <p:cNvPicPr>
            <a:picLocks noChangeAspect="1"/>
          </p:cNvPicPr>
          <p:nvPr/>
        </p:nvPicPr>
        <p:blipFill>
          <a:blip r:embed="rId3" cstate="print"/>
          <a:stretch>
            <a:fillRect/>
          </a:stretch>
        </p:blipFill>
        <p:spPr>
          <a:xfrm>
            <a:off x="762000" y="2286000"/>
            <a:ext cx="2971800" cy="29718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i="1" dirty="0" smtClean="0">
                <a:solidFill>
                  <a:schemeClr val="tx1"/>
                </a:solidFill>
              </a:rPr>
              <a:t>A Guide for Text Complexity Analysis</a:t>
            </a:r>
            <a:endParaRPr lang="en-US" sz="3200" i="1" dirty="0">
              <a:solidFill>
                <a:schemeClr val="tx1"/>
              </a:solidFill>
            </a:endParaRPr>
          </a:p>
        </p:txBody>
      </p:sp>
      <p:sp>
        <p:nvSpPr>
          <p:cNvPr id="4" name="Content Placeholder 3"/>
          <p:cNvSpPr>
            <a:spLocks noGrp="1"/>
          </p:cNvSpPr>
          <p:nvPr>
            <p:ph idx="1"/>
          </p:nvPr>
        </p:nvSpPr>
        <p:spPr>
          <a:xfrm>
            <a:off x="533400" y="2362200"/>
            <a:ext cx="8077200" cy="3810000"/>
          </a:xfrm>
        </p:spPr>
        <p:txBody>
          <a:bodyPr/>
          <a:lstStyle/>
          <a:p>
            <a:r>
              <a:rPr lang="en-US" sz="2800" dirty="0" smtClean="0">
                <a:solidFill>
                  <a:srgbClr val="7030A0"/>
                </a:solidFill>
              </a:rPr>
              <a:t>Tool for leading you through the text complexity process</a:t>
            </a:r>
          </a:p>
          <a:p>
            <a:r>
              <a:rPr lang="en-US" sz="2800" dirty="0" smtClean="0">
                <a:solidFill>
                  <a:srgbClr val="7030A0"/>
                </a:solidFill>
              </a:rPr>
              <a:t>Step by step protocol for analyzing a text and completing a placemat</a:t>
            </a:r>
          </a:p>
          <a:p>
            <a:endParaRPr lang="en-US" dirty="0" smtClean="0">
              <a:solidFill>
                <a:srgbClr val="7030A0"/>
              </a:solidFill>
            </a:endParaRPr>
          </a:p>
          <a:p>
            <a:endParaRPr lang="en-US" dirty="0" smtClean="0"/>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077200" cy="990600"/>
          </a:xfrm>
        </p:spPr>
        <p:txBody>
          <a:bodyPr/>
          <a:lstStyle/>
          <a:p>
            <a:r>
              <a:rPr lang="en-US" dirty="0" smtClean="0">
                <a:solidFill>
                  <a:schemeClr val="tx1"/>
                </a:solidFill>
              </a:rPr>
              <a:t>Group Practice</a:t>
            </a:r>
            <a:br>
              <a:rPr lang="en-US" dirty="0" smtClean="0">
                <a:solidFill>
                  <a:schemeClr val="tx1"/>
                </a:solidFill>
              </a:rPr>
            </a:br>
            <a:endParaRPr lang="en-US" sz="2400" dirty="0">
              <a:solidFill>
                <a:schemeClr val="tx1"/>
              </a:solidFill>
            </a:endParaRPr>
          </a:p>
        </p:txBody>
      </p:sp>
      <p:sp>
        <p:nvSpPr>
          <p:cNvPr id="4" name="TextBox 3"/>
          <p:cNvSpPr txBox="1"/>
          <p:nvPr/>
        </p:nvSpPr>
        <p:spPr>
          <a:xfrm>
            <a:off x="914400" y="2590800"/>
            <a:ext cx="6858000" cy="1938992"/>
          </a:xfrm>
          <a:prstGeom prst="rect">
            <a:avLst/>
          </a:prstGeom>
          <a:noFill/>
        </p:spPr>
        <p:txBody>
          <a:bodyPr wrap="square" rtlCol="0">
            <a:spAutoFit/>
          </a:bodyPr>
          <a:lstStyle/>
          <a:p>
            <a:r>
              <a:rPr lang="en-US" sz="3200" b="1" dirty="0" smtClean="0"/>
              <a:t>Using </a:t>
            </a:r>
            <a:r>
              <a:rPr lang="en-US" sz="3200" b="1" i="1" dirty="0" smtClean="0"/>
              <a:t>A Guide for Text Complexity Analysis</a:t>
            </a:r>
            <a:r>
              <a:rPr lang="en-US" sz="3200" b="1" dirty="0" smtClean="0"/>
              <a:t>, complete a placemat in your grade band group.</a:t>
            </a:r>
            <a:r>
              <a:rPr lang="en-US" sz="2400" b="1" dirty="0" smtClean="0"/>
              <a:t/>
            </a:r>
            <a:br>
              <a:rPr lang="en-US" sz="2400" b="1" dirty="0" smtClean="0"/>
            </a:br>
            <a:endParaRPr lang="en-US" sz="2400" b="1"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533400" y="381000"/>
            <a:ext cx="8077200" cy="1295400"/>
          </a:xfrm>
        </p:spPr>
        <p:txBody>
          <a:bodyPr/>
          <a:lstStyle/>
          <a:p>
            <a:r>
              <a:rPr lang="en-US" dirty="0" smtClean="0">
                <a:solidFill>
                  <a:schemeClr val="tx1"/>
                </a:solidFill>
              </a:rPr>
              <a:t>Your turn!!</a:t>
            </a:r>
            <a:br>
              <a:rPr lang="en-US" dirty="0" smtClean="0">
                <a:solidFill>
                  <a:schemeClr val="tx1"/>
                </a:solidFill>
              </a:rPr>
            </a:br>
            <a:r>
              <a:rPr lang="en-US" dirty="0" smtClean="0">
                <a:solidFill>
                  <a:schemeClr val="tx1"/>
                </a:solidFill>
              </a:rPr>
              <a:t>Create a Placemat</a:t>
            </a:r>
          </a:p>
        </p:txBody>
      </p:sp>
      <p:sp>
        <p:nvSpPr>
          <p:cNvPr id="21507" name="Content Placeholder 2"/>
          <p:cNvSpPr>
            <a:spLocks noGrp="1"/>
          </p:cNvSpPr>
          <p:nvPr>
            <p:ph idx="1"/>
          </p:nvPr>
        </p:nvSpPr>
        <p:spPr>
          <a:xfrm>
            <a:off x="533400" y="1752600"/>
            <a:ext cx="8077200" cy="4114800"/>
          </a:xfrm>
        </p:spPr>
        <p:txBody>
          <a:bodyPr/>
          <a:lstStyle/>
          <a:p>
            <a:pPr>
              <a:buNone/>
            </a:pPr>
            <a:r>
              <a:rPr lang="en-US" sz="2800" dirty="0" smtClean="0">
                <a:solidFill>
                  <a:schemeClr val="tx1"/>
                </a:solidFill>
              </a:rPr>
              <a:t>Pick one of the texts </a:t>
            </a:r>
            <a:r>
              <a:rPr lang="en-US" sz="2800" dirty="0" smtClean="0">
                <a:solidFill>
                  <a:schemeClr val="tx1"/>
                </a:solidFill>
              </a:rPr>
              <a:t>at your table </a:t>
            </a:r>
            <a:r>
              <a:rPr lang="en-US" sz="2800" dirty="0" smtClean="0">
                <a:solidFill>
                  <a:schemeClr val="tx1"/>
                </a:solidFill>
              </a:rPr>
              <a:t>to complete a placemat. </a:t>
            </a:r>
          </a:p>
          <a:p>
            <a:pPr>
              <a:buNone/>
            </a:pPr>
            <a:r>
              <a:rPr lang="en-US" sz="2800" dirty="0" smtClean="0">
                <a:solidFill>
                  <a:schemeClr val="tx1"/>
                </a:solidFill>
              </a:rPr>
              <a:t>You will need:  </a:t>
            </a:r>
          </a:p>
          <a:p>
            <a:pPr lvl="1">
              <a:spcBef>
                <a:spcPts val="0"/>
              </a:spcBef>
              <a:buFont typeface="Arial" pitchFamily="34" charset="0"/>
              <a:buChar char="•"/>
            </a:pPr>
            <a:r>
              <a:rPr lang="en-US" sz="2400" dirty="0" smtClean="0">
                <a:solidFill>
                  <a:schemeClr val="tx1"/>
                </a:solidFill>
              </a:rPr>
              <a:t>A Guide for Text Complexity </a:t>
            </a:r>
            <a:r>
              <a:rPr lang="en-US" sz="2400" dirty="0" smtClean="0">
                <a:solidFill>
                  <a:schemeClr val="tx1"/>
                </a:solidFill>
              </a:rPr>
              <a:t>Analysis</a:t>
            </a:r>
            <a:endParaRPr lang="en-US" sz="2400" dirty="0" smtClean="0">
              <a:solidFill>
                <a:schemeClr val="tx1"/>
              </a:solidFill>
            </a:endParaRPr>
          </a:p>
          <a:p>
            <a:pPr lvl="1">
              <a:spcBef>
                <a:spcPts val="0"/>
              </a:spcBef>
              <a:buFont typeface="Arial" pitchFamily="34" charset="0"/>
              <a:buChar char="•"/>
            </a:pPr>
            <a:r>
              <a:rPr lang="en-US" sz="2400" dirty="0" smtClean="0">
                <a:solidFill>
                  <a:schemeClr val="tx1"/>
                </a:solidFill>
              </a:rPr>
              <a:t>sticky notes for annotations</a:t>
            </a:r>
          </a:p>
          <a:p>
            <a:pPr lvl="1">
              <a:spcBef>
                <a:spcPts val="0"/>
              </a:spcBef>
              <a:buFont typeface="Arial" pitchFamily="34" charset="0"/>
              <a:buChar char="•"/>
            </a:pPr>
            <a:r>
              <a:rPr lang="en-US" sz="2400" dirty="0" smtClean="0">
                <a:solidFill>
                  <a:schemeClr val="tx1"/>
                </a:solidFill>
              </a:rPr>
              <a:t>the rubric (informational or literary to match your text)</a:t>
            </a:r>
          </a:p>
          <a:p>
            <a:pPr lvl="1">
              <a:spcBef>
                <a:spcPts val="0"/>
              </a:spcBef>
              <a:buFont typeface="Arial" pitchFamily="34" charset="0"/>
              <a:buChar char="•"/>
            </a:pPr>
            <a:r>
              <a:rPr lang="en-US" sz="2400" dirty="0" smtClean="0">
                <a:solidFill>
                  <a:schemeClr val="tx1"/>
                </a:solidFill>
              </a:rPr>
              <a:t>the shorthand document </a:t>
            </a:r>
          </a:p>
          <a:p>
            <a:pPr lvl="1">
              <a:spcBef>
                <a:spcPts val="0"/>
              </a:spcBef>
              <a:buFont typeface="Arial" pitchFamily="34" charset="0"/>
              <a:buChar char="•"/>
            </a:pPr>
            <a:r>
              <a:rPr lang="en-US" sz="2400" dirty="0" smtClean="0">
                <a:solidFill>
                  <a:schemeClr val="tx1"/>
                </a:solidFill>
              </a:rPr>
              <a:t>the placemat</a:t>
            </a:r>
          </a:p>
          <a:p>
            <a:pPr>
              <a:buFontTx/>
              <a:buNone/>
            </a:pPr>
            <a:endParaRPr lang="en-US"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533400" y="1066800"/>
            <a:ext cx="8077200" cy="4114800"/>
          </a:xfrm>
        </p:spPr>
        <p:txBody>
          <a:bodyPr/>
          <a:lstStyle/>
          <a:p>
            <a:pPr algn="ctr">
              <a:buFontTx/>
              <a:buNone/>
            </a:pPr>
            <a:r>
              <a:rPr lang="en-US" sz="3600" b="1" dirty="0" smtClean="0">
                <a:solidFill>
                  <a:schemeClr val="tx1"/>
                </a:solidFill>
              </a:rPr>
              <a:t>Group Poster</a:t>
            </a:r>
            <a:endParaRPr lang="en-US" sz="3600" dirty="0" smtClean="0">
              <a:solidFill>
                <a:schemeClr val="tx1"/>
              </a:solidFill>
            </a:endParaRPr>
          </a:p>
          <a:p>
            <a:r>
              <a:rPr lang="en-US" dirty="0" smtClean="0">
                <a:solidFill>
                  <a:schemeClr val="tx1"/>
                </a:solidFill>
              </a:rPr>
              <a:t>Share placemats with your grade band table group.</a:t>
            </a:r>
          </a:p>
          <a:p>
            <a:r>
              <a:rPr lang="en-US" dirty="0" smtClean="0">
                <a:solidFill>
                  <a:schemeClr val="tx1"/>
                </a:solidFill>
              </a:rPr>
              <a:t>Select one placemat from your table to showcase.</a:t>
            </a:r>
          </a:p>
          <a:p>
            <a:r>
              <a:rPr lang="en-US" dirty="0" smtClean="0">
                <a:solidFill>
                  <a:schemeClr val="tx1"/>
                </a:solidFill>
              </a:rPr>
              <a:t>Create a poster to display.</a:t>
            </a:r>
          </a:p>
          <a:p>
            <a:pPr>
              <a:buFontTx/>
              <a:buNone/>
            </a:pPr>
            <a:endParaRPr lang="en-US"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Placemat Gallery Walk</a:t>
            </a:r>
            <a:endParaRPr lang="en-US" dirty="0">
              <a:solidFill>
                <a:schemeClr val="tx1"/>
              </a:solidFill>
            </a:endParaRPr>
          </a:p>
        </p:txBody>
      </p:sp>
      <p:pic>
        <p:nvPicPr>
          <p:cNvPr id="4" name="Content Placeholder 3" descr="baseball win.JPG"/>
          <p:cNvPicPr>
            <a:picLocks noGrp="1" noChangeAspect="1"/>
          </p:cNvPicPr>
          <p:nvPr>
            <p:ph idx="1"/>
          </p:nvPr>
        </p:nvPicPr>
        <p:blipFill>
          <a:blip r:embed="rId4" cstate="print"/>
          <a:stretch>
            <a:fillRect/>
          </a:stretch>
        </p:blipFill>
        <p:spPr>
          <a:xfrm>
            <a:off x="3301380" y="1981200"/>
            <a:ext cx="2541240" cy="3810000"/>
          </a:xfrm>
        </p:spPr>
      </p:pic>
      <p:pic>
        <p:nvPicPr>
          <p:cNvPr id="5" name="02_We_Are_the_Champions.wav">
            <a:hlinkClick r:id="" action="ppaction://media"/>
          </p:cNvPr>
          <p:cNvPicPr>
            <a:picLocks noRot="1" noChangeAspect="1"/>
          </p:cNvPicPr>
          <p:nvPr>
            <a:audioFile r:link="rId1"/>
          </p:nvPr>
        </p:nvPicPr>
        <p:blipFill>
          <a:blip r:embed="rId5" cstate="print"/>
          <a:stretch>
            <a:fillRect/>
          </a:stretch>
        </p:blipFill>
        <p:spPr>
          <a:xfrm>
            <a:off x="1295400" y="4495800"/>
            <a:ext cx="685800" cy="685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0652"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tx1"/>
                </a:solidFill>
              </a:rPr>
              <a:t>Answering Hard Questions</a:t>
            </a:r>
            <a:endParaRPr lang="en-US" sz="4800" dirty="0">
              <a:solidFill>
                <a:schemeClr val="tx1"/>
              </a:solidFill>
            </a:endParaRPr>
          </a:p>
        </p:txBody>
      </p:sp>
      <p:sp>
        <p:nvSpPr>
          <p:cNvPr id="3" name="Content Placeholder 2"/>
          <p:cNvSpPr>
            <a:spLocks noGrp="1"/>
          </p:cNvSpPr>
          <p:nvPr>
            <p:ph idx="1"/>
          </p:nvPr>
        </p:nvSpPr>
        <p:spPr>
          <a:xfrm>
            <a:off x="4114800" y="2209800"/>
            <a:ext cx="4495800" cy="3810000"/>
          </a:xfrm>
        </p:spPr>
        <p:txBody>
          <a:bodyPr/>
          <a:lstStyle/>
          <a:p>
            <a:pPr indent="0">
              <a:buNone/>
            </a:pPr>
            <a:r>
              <a:rPr lang="en-US" dirty="0" smtClean="0">
                <a:solidFill>
                  <a:schemeClr val="tx1"/>
                </a:solidFill>
              </a:rPr>
              <a:t>Our students cannot read the materials we put in front of them now. How will they be able to handle more complex text?</a:t>
            </a:r>
            <a:endParaRPr lang="en-US" dirty="0">
              <a:solidFill>
                <a:schemeClr val="tx1"/>
              </a:solidFill>
            </a:endParaRPr>
          </a:p>
        </p:txBody>
      </p:sp>
      <p:pic>
        <p:nvPicPr>
          <p:cNvPr id="4" name="Picture 3" descr="artwork talking.BMP"/>
          <p:cNvPicPr>
            <a:picLocks noChangeAspect="1"/>
          </p:cNvPicPr>
          <p:nvPr/>
        </p:nvPicPr>
        <p:blipFill>
          <a:blip r:embed="rId3" cstate="print"/>
          <a:stretch>
            <a:fillRect/>
          </a:stretch>
        </p:blipFill>
        <p:spPr>
          <a:xfrm>
            <a:off x="1143000" y="2286000"/>
            <a:ext cx="2971800" cy="2971800"/>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tx1"/>
                </a:solidFill>
              </a:rPr>
              <a:t>Questions?</a:t>
            </a:r>
            <a:endParaRPr lang="en-US" sz="4800" dirty="0">
              <a:solidFill>
                <a:schemeClr val="tx1"/>
              </a:solidFill>
            </a:endParaRPr>
          </a:p>
        </p:txBody>
      </p:sp>
      <p:pic>
        <p:nvPicPr>
          <p:cNvPr id="154626" name="Picture 2"/>
          <p:cNvPicPr>
            <a:picLocks noGrp="1" noChangeAspect="1" noChangeArrowheads="1"/>
          </p:cNvPicPr>
          <p:nvPr>
            <p:ph idx="1"/>
          </p:nvPr>
        </p:nvPicPr>
        <p:blipFill>
          <a:blip r:embed="rId3" cstate="print"/>
          <a:srcRect/>
          <a:stretch>
            <a:fillRect/>
          </a:stretch>
        </p:blipFill>
        <p:spPr bwMode="auto">
          <a:xfrm>
            <a:off x="2667000" y="1905000"/>
            <a:ext cx="3605213" cy="3605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It’s Time to Go Home!</a:t>
            </a:r>
            <a:endParaRPr lang="en-US" dirty="0">
              <a:solidFill>
                <a:schemeClr val="tx1"/>
              </a:solidFill>
            </a:endParaRPr>
          </a:p>
        </p:txBody>
      </p:sp>
      <p:pic>
        <p:nvPicPr>
          <p:cNvPr id="3" name="Picture 2" descr="baseball slide.JPG"/>
          <p:cNvPicPr>
            <a:picLocks noChangeAspect="1"/>
          </p:cNvPicPr>
          <p:nvPr/>
        </p:nvPicPr>
        <p:blipFill>
          <a:blip r:embed="rId4" cstate="print"/>
          <a:stretch>
            <a:fillRect/>
          </a:stretch>
        </p:blipFill>
        <p:spPr>
          <a:xfrm>
            <a:off x="1981200" y="1981200"/>
            <a:ext cx="5260489" cy="3493294"/>
          </a:xfrm>
          <a:prstGeom prst="rect">
            <a:avLst/>
          </a:prstGeom>
        </p:spPr>
      </p:pic>
      <p:pic>
        <p:nvPicPr>
          <p:cNvPr id="6" name="02_We_Are_the_Champions.wav">
            <a:hlinkClick r:id="" action="ppaction://media"/>
          </p:cNvPr>
          <p:cNvPicPr>
            <a:picLocks noRot="1" noChangeAspect="1"/>
          </p:cNvPicPr>
          <p:nvPr>
            <a:audioFile r:link="rId1"/>
          </p:nvPr>
        </p:nvPicPr>
        <p:blipFill>
          <a:blip r:embed="rId5" cstate="print"/>
          <a:stretch>
            <a:fillRect/>
          </a:stretch>
        </p:blipFill>
        <p:spPr>
          <a:xfrm>
            <a:off x="990600" y="3733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0652"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81000" y="381000"/>
          <a:ext cx="8382000" cy="6172200"/>
        </p:xfrm>
        <a:graphic>
          <a:graphicData uri="http://schemas.openxmlformats.org/drawingml/2006/table">
            <a:tbl>
              <a:tblPr/>
              <a:tblGrid>
                <a:gridCol w="4175164"/>
                <a:gridCol w="4206836"/>
              </a:tblGrid>
              <a:tr h="1028700">
                <a:tc gridSpan="2">
                  <a:txBody>
                    <a:bodyPr/>
                    <a:lstStyle/>
                    <a:p>
                      <a:pPr marL="0" marR="0" algn="ctr">
                        <a:lnSpc>
                          <a:spcPct val="115000"/>
                        </a:lnSpc>
                        <a:spcBef>
                          <a:spcPts val="0"/>
                        </a:spcBef>
                        <a:spcAft>
                          <a:spcPts val="0"/>
                        </a:spcAft>
                      </a:pPr>
                      <a:r>
                        <a:rPr lang="en-US" sz="2400" b="1" kern="1200" dirty="0">
                          <a:solidFill>
                            <a:srgbClr val="173962"/>
                          </a:solidFill>
                          <a:latin typeface="Times New Roman"/>
                          <a:ea typeface="Calibri"/>
                          <a:cs typeface="Times New Roman"/>
                        </a:rPr>
                        <a:t>Instructional Shifts in </a:t>
                      </a:r>
                      <a:endParaRPr lang="en-US" sz="2400" b="1" dirty="0">
                        <a:latin typeface="Calibri"/>
                        <a:ea typeface="Calibri"/>
                        <a:cs typeface="Times New Roman"/>
                      </a:endParaRPr>
                    </a:p>
                    <a:p>
                      <a:pPr marL="0" marR="0" algn="ctr">
                        <a:lnSpc>
                          <a:spcPct val="115000"/>
                        </a:lnSpc>
                        <a:spcBef>
                          <a:spcPts val="0"/>
                        </a:spcBef>
                        <a:spcAft>
                          <a:spcPts val="0"/>
                        </a:spcAft>
                      </a:pPr>
                      <a:r>
                        <a:rPr lang="en-US" sz="2400" b="1" kern="1200" dirty="0">
                          <a:solidFill>
                            <a:srgbClr val="173962"/>
                          </a:solidFill>
                          <a:latin typeface="Times New Roman"/>
                          <a:ea typeface="Calibri"/>
                          <a:cs typeface="Times New Roman"/>
                        </a:rPr>
                        <a:t>ELA Common Core State Standards  </a:t>
                      </a:r>
                      <a:endParaRPr lang="en-US" sz="2400" b="1"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c hMerge="1">
                  <a:txBody>
                    <a:bodyPr/>
                    <a:lstStyle/>
                    <a:p>
                      <a:endParaRPr lang="en-US"/>
                    </a:p>
                  </a:txBody>
                  <a:tcPr/>
                </a:tc>
              </a:tr>
              <a:tr h="514350">
                <a:tc>
                  <a:txBody>
                    <a:bodyPr/>
                    <a:lstStyle/>
                    <a:p>
                      <a:pPr marL="0" marR="0" algn="ctr">
                        <a:lnSpc>
                          <a:spcPct val="115000"/>
                        </a:lnSpc>
                        <a:spcBef>
                          <a:spcPts val="0"/>
                        </a:spcBef>
                        <a:spcAft>
                          <a:spcPts val="0"/>
                        </a:spcAft>
                      </a:pPr>
                      <a:r>
                        <a:rPr lang="en-US" sz="2400" kern="1200" dirty="0">
                          <a:solidFill>
                            <a:srgbClr val="173962"/>
                          </a:solidFill>
                          <a:latin typeface="Times New Roman"/>
                          <a:ea typeface="Calibri"/>
                          <a:cs typeface="Times New Roman"/>
                        </a:rPr>
                        <a:t>6 Shifts</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kern="1200">
                          <a:solidFill>
                            <a:srgbClr val="173962"/>
                          </a:solidFill>
                          <a:latin typeface="Times New Roman"/>
                          <a:ea typeface="Calibri"/>
                          <a:cs typeface="Times New Roman"/>
                        </a:rPr>
                        <a:t>3 Shifts</a:t>
                      </a:r>
                      <a:endParaRPr lang="en-US" sz="240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2057400">
                <a:tc>
                  <a:txBody>
                    <a:bodyPr/>
                    <a:lstStyle/>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Shift 1:</a:t>
                      </a:r>
                      <a:r>
                        <a:rPr lang="en-US" sz="2400" kern="1200" dirty="0">
                          <a:solidFill>
                            <a:srgbClr val="173962"/>
                          </a:solidFill>
                          <a:latin typeface="Times New Roman"/>
                          <a:ea typeface="Calibri"/>
                          <a:cs typeface="Times New Roman"/>
                        </a:rPr>
                        <a:t> Balancing informational and literary text</a:t>
                      </a:r>
                      <a:endParaRPr lang="en-US" sz="2400" dirty="0">
                        <a:latin typeface="Calibri"/>
                        <a:ea typeface="Calibri"/>
                        <a:cs typeface="Times New Roman"/>
                      </a:endParaRPr>
                    </a:p>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Shift 2:</a:t>
                      </a:r>
                      <a:r>
                        <a:rPr lang="en-US" sz="2400" kern="1200" dirty="0">
                          <a:solidFill>
                            <a:srgbClr val="173962"/>
                          </a:solidFill>
                          <a:latin typeface="Times New Roman"/>
                          <a:ea typeface="Calibri"/>
                          <a:cs typeface="Times New Roman"/>
                        </a:rPr>
                        <a:t> Building knowledge in the disciplines</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2400" b="1" kern="1200" dirty="0">
                          <a:solidFill>
                            <a:srgbClr val="173962"/>
                          </a:solidFill>
                          <a:latin typeface="Times New Roman"/>
                          <a:ea typeface="Calibri"/>
                          <a:cs typeface="Times New Roman"/>
                        </a:rPr>
                        <a:t>Building knowledge</a:t>
                      </a:r>
                      <a:r>
                        <a:rPr lang="en-US" sz="2400" kern="1200" dirty="0">
                          <a:solidFill>
                            <a:srgbClr val="173962"/>
                          </a:solidFill>
                          <a:latin typeface="Times New Roman"/>
                          <a:ea typeface="Calibri"/>
                          <a:cs typeface="Times New Roman"/>
                        </a:rPr>
                        <a:t> through </a:t>
                      </a:r>
                      <a:r>
                        <a:rPr lang="en-US" sz="2400" b="1" kern="1200" dirty="0">
                          <a:solidFill>
                            <a:srgbClr val="173962"/>
                          </a:solidFill>
                          <a:latin typeface="Times New Roman"/>
                          <a:ea typeface="Calibri"/>
                          <a:cs typeface="Times New Roman"/>
                        </a:rPr>
                        <a:t>content-rich nonfiction</a:t>
                      </a:r>
                      <a:r>
                        <a:rPr lang="en-US" sz="2400" kern="1200" dirty="0">
                          <a:solidFill>
                            <a:srgbClr val="173962"/>
                          </a:solidFill>
                          <a:latin typeface="Times New Roman"/>
                          <a:ea typeface="Calibri"/>
                          <a:cs typeface="Times New Roman"/>
                        </a:rPr>
                        <a:t> and </a:t>
                      </a:r>
                      <a:r>
                        <a:rPr lang="en-US" sz="2400" b="1" kern="1200" dirty="0">
                          <a:solidFill>
                            <a:srgbClr val="173962"/>
                          </a:solidFill>
                          <a:latin typeface="Times New Roman"/>
                          <a:ea typeface="Calibri"/>
                          <a:cs typeface="Times New Roman"/>
                        </a:rPr>
                        <a:t>informational texts</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r h="1028700">
                <a:tc>
                  <a:txBody>
                    <a:bodyPr/>
                    <a:lstStyle/>
                    <a:p>
                      <a:pPr marL="0" marR="0">
                        <a:lnSpc>
                          <a:spcPct val="115000"/>
                        </a:lnSpc>
                        <a:spcBef>
                          <a:spcPts val="0"/>
                        </a:spcBef>
                        <a:spcAft>
                          <a:spcPts val="0"/>
                        </a:spcAft>
                      </a:pPr>
                      <a:r>
                        <a:rPr lang="en-US" sz="2400" b="1" kern="1200">
                          <a:solidFill>
                            <a:srgbClr val="173962"/>
                          </a:solidFill>
                          <a:latin typeface="Times New Roman"/>
                          <a:ea typeface="Calibri"/>
                          <a:cs typeface="Times New Roman"/>
                        </a:rPr>
                        <a:t>Shift 4:</a:t>
                      </a:r>
                      <a:r>
                        <a:rPr lang="en-US" sz="2400" kern="1200">
                          <a:solidFill>
                            <a:srgbClr val="173962"/>
                          </a:solidFill>
                          <a:latin typeface="Times New Roman"/>
                          <a:ea typeface="Calibri"/>
                          <a:cs typeface="Times New Roman"/>
                        </a:rPr>
                        <a:t> Text-based answers</a:t>
                      </a:r>
                      <a:endParaRPr lang="en-US" sz="2400">
                        <a:latin typeface="Calibri"/>
                        <a:ea typeface="Calibri"/>
                        <a:cs typeface="Times New Roman"/>
                      </a:endParaRPr>
                    </a:p>
                    <a:p>
                      <a:pPr marL="0" marR="0">
                        <a:lnSpc>
                          <a:spcPct val="115000"/>
                        </a:lnSpc>
                        <a:spcBef>
                          <a:spcPts val="0"/>
                        </a:spcBef>
                        <a:spcAft>
                          <a:spcPts val="0"/>
                        </a:spcAft>
                      </a:pPr>
                      <a:r>
                        <a:rPr lang="en-US" sz="2400" b="1" kern="1200">
                          <a:solidFill>
                            <a:srgbClr val="173962"/>
                          </a:solidFill>
                          <a:latin typeface="Times New Roman"/>
                          <a:ea typeface="Calibri"/>
                          <a:cs typeface="Times New Roman"/>
                        </a:rPr>
                        <a:t>Shift 5:</a:t>
                      </a:r>
                      <a:r>
                        <a:rPr lang="en-US" sz="2400" kern="1200">
                          <a:solidFill>
                            <a:srgbClr val="173962"/>
                          </a:solidFill>
                          <a:latin typeface="Times New Roman"/>
                          <a:ea typeface="Calibri"/>
                          <a:cs typeface="Times New Roman"/>
                        </a:rPr>
                        <a:t> Writing from sources</a:t>
                      </a:r>
                      <a:endParaRPr lang="en-US" sz="240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2400" kern="1200" dirty="0">
                          <a:solidFill>
                            <a:srgbClr val="173962"/>
                          </a:solidFill>
                          <a:latin typeface="Times New Roman"/>
                          <a:ea typeface="Calibri"/>
                          <a:cs typeface="Times New Roman"/>
                        </a:rPr>
                        <a:t>Reading and writing grounded in </a:t>
                      </a:r>
                      <a:r>
                        <a:rPr lang="en-US" sz="2400" b="1" kern="1200" dirty="0">
                          <a:solidFill>
                            <a:srgbClr val="173962"/>
                          </a:solidFill>
                          <a:latin typeface="Times New Roman"/>
                          <a:ea typeface="Calibri"/>
                          <a:cs typeface="Times New Roman"/>
                        </a:rPr>
                        <a:t>evidence from text</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BCAA2"/>
                    </a:solidFill>
                  </a:tcPr>
                </a:tc>
              </a:tr>
              <a:tr h="1543050">
                <a:tc>
                  <a:txBody>
                    <a:bodyPr/>
                    <a:lstStyle/>
                    <a:p>
                      <a:pPr marL="0" marR="0">
                        <a:lnSpc>
                          <a:spcPct val="115000"/>
                        </a:lnSpc>
                        <a:spcBef>
                          <a:spcPts val="0"/>
                        </a:spcBef>
                        <a:spcAft>
                          <a:spcPts val="0"/>
                        </a:spcAft>
                      </a:pPr>
                      <a:r>
                        <a:rPr lang="en-US" sz="2400" b="1" kern="1200">
                          <a:solidFill>
                            <a:srgbClr val="173962"/>
                          </a:solidFill>
                          <a:latin typeface="Times New Roman"/>
                          <a:ea typeface="Calibri"/>
                          <a:cs typeface="Times New Roman"/>
                        </a:rPr>
                        <a:t>Shift 3:</a:t>
                      </a:r>
                      <a:r>
                        <a:rPr lang="en-US" sz="2400" kern="1200">
                          <a:solidFill>
                            <a:srgbClr val="173962"/>
                          </a:solidFill>
                          <a:latin typeface="Times New Roman"/>
                          <a:ea typeface="Calibri"/>
                          <a:cs typeface="Times New Roman"/>
                        </a:rPr>
                        <a:t> Staircase of complexity</a:t>
                      </a:r>
                      <a:endParaRPr lang="en-US" sz="2400">
                        <a:latin typeface="Calibri"/>
                        <a:ea typeface="Calibri"/>
                        <a:cs typeface="Times New Roman"/>
                      </a:endParaRPr>
                    </a:p>
                    <a:p>
                      <a:pPr marL="0" marR="0">
                        <a:lnSpc>
                          <a:spcPct val="115000"/>
                        </a:lnSpc>
                        <a:spcBef>
                          <a:spcPts val="0"/>
                        </a:spcBef>
                        <a:spcAft>
                          <a:spcPts val="0"/>
                        </a:spcAft>
                      </a:pPr>
                      <a:r>
                        <a:rPr lang="en-US" sz="2400" b="1" kern="1200">
                          <a:solidFill>
                            <a:srgbClr val="173962"/>
                          </a:solidFill>
                          <a:latin typeface="Times New Roman"/>
                          <a:ea typeface="Calibri"/>
                          <a:cs typeface="Times New Roman"/>
                        </a:rPr>
                        <a:t>Shift 6:</a:t>
                      </a:r>
                      <a:r>
                        <a:rPr lang="en-US" sz="2400" kern="1200">
                          <a:solidFill>
                            <a:srgbClr val="173962"/>
                          </a:solidFill>
                          <a:latin typeface="Times New Roman"/>
                          <a:ea typeface="Calibri"/>
                          <a:cs typeface="Times New Roman"/>
                        </a:rPr>
                        <a:t> Academic vocabulary</a:t>
                      </a:r>
                      <a:endParaRPr lang="en-US" sz="240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2400" kern="1200" dirty="0">
                          <a:solidFill>
                            <a:srgbClr val="173962"/>
                          </a:solidFill>
                          <a:latin typeface="Times New Roman"/>
                          <a:ea typeface="Calibri"/>
                          <a:cs typeface="Times New Roman"/>
                        </a:rPr>
                        <a:t>Regular practice with</a:t>
                      </a:r>
                      <a:r>
                        <a:rPr lang="en-US" sz="2400" b="1" kern="1200" dirty="0">
                          <a:solidFill>
                            <a:srgbClr val="173962"/>
                          </a:solidFill>
                          <a:latin typeface="Times New Roman"/>
                          <a:ea typeface="Calibri"/>
                          <a:cs typeface="Times New Roman"/>
                        </a:rPr>
                        <a:t> complex text </a:t>
                      </a:r>
                      <a:r>
                        <a:rPr lang="en-US" sz="2400" kern="1200" dirty="0">
                          <a:solidFill>
                            <a:srgbClr val="173962"/>
                          </a:solidFill>
                          <a:latin typeface="Times New Roman"/>
                          <a:ea typeface="Calibri"/>
                          <a:cs typeface="Times New Roman"/>
                        </a:rPr>
                        <a:t>and its</a:t>
                      </a:r>
                      <a:r>
                        <a:rPr lang="en-US" sz="2400" b="1" kern="1200" dirty="0">
                          <a:solidFill>
                            <a:srgbClr val="173962"/>
                          </a:solidFill>
                          <a:latin typeface="Times New Roman"/>
                          <a:ea typeface="Calibri"/>
                          <a:cs typeface="Times New Roman"/>
                        </a:rPr>
                        <a:t> academic vocabulary</a:t>
                      </a:r>
                      <a:endParaRPr lang="en-US" sz="2400" dirty="0">
                        <a:latin typeface="Calibri"/>
                        <a:ea typeface="Calibri"/>
                        <a:cs typeface="Times New Roman"/>
                      </a:endParaRPr>
                    </a:p>
                  </a:txBody>
                  <a:tcPr marL="68580" marR="68580" marT="0" marB="0">
                    <a:lnL w="12700" cap="flat" cmpd="sng" algn="ctr">
                      <a:solidFill>
                        <a:srgbClr val="F9B074"/>
                      </a:solidFill>
                      <a:prstDash val="solid"/>
                      <a:round/>
                      <a:headEnd type="none" w="med" len="med"/>
                      <a:tailEnd type="none" w="med" len="med"/>
                    </a:lnL>
                    <a:lnR w="12700" cap="flat" cmpd="sng" algn="ctr">
                      <a:solidFill>
                        <a:srgbClr val="F9B074"/>
                      </a:solidFill>
                      <a:prstDash val="solid"/>
                      <a:round/>
                      <a:headEnd type="none" w="med" len="med"/>
                      <a:tailEnd type="none" w="med" len="med"/>
                    </a:lnR>
                    <a:lnT w="12700" cap="flat" cmpd="sng" algn="ctr">
                      <a:solidFill>
                        <a:srgbClr val="F9B074"/>
                      </a:solidFill>
                      <a:prstDash val="solid"/>
                      <a:round/>
                      <a:headEnd type="none" w="med" len="med"/>
                      <a:tailEnd type="none" w="med" len="med"/>
                    </a:lnT>
                    <a:lnB w="12700" cap="flat" cmpd="sng" algn="ctr">
                      <a:solidFill>
                        <a:srgbClr val="F9B074"/>
                      </a:solidFill>
                      <a:prstDash val="solid"/>
                      <a:round/>
                      <a:headEnd type="none" w="med" len="med"/>
                      <a:tailEnd type="none" w="med" len="med"/>
                    </a:lnB>
                    <a:solidFill>
                      <a:srgbClr val="FDE4D0"/>
                    </a:solidFill>
                  </a:tcPr>
                </a:tc>
              </a:tr>
            </a:tbl>
          </a:graphicData>
        </a:graphic>
      </p:graphicFrame>
      <mc:AlternateContent xmlns:mc="http://schemas.openxmlformats.org/markup-compatibility/2006">
        <mc:Choice xmlns:p14="http://schemas.microsoft.com/office/powerpoint/2010/main" xmlns="" Requires="p14">
          <p:contentPart p14:bwMode="auto" r:id="rId3">
            <p14:nvContentPartPr>
              <p14:cNvPr id="4" name="Ink 3"/>
              <p14:cNvContentPartPr/>
              <p14:nvPr/>
            </p14:nvContentPartPr>
            <p14:xfrm>
              <a:off x="4549950" y="4032000"/>
              <a:ext cx="4128120" cy="825480"/>
            </p14:xfrm>
          </p:contentPart>
        </mc:Choice>
        <mc:Fallback>
          <p:pic>
            <p:nvPicPr>
              <p:cNvPr id="4" name="Ink 3"/>
              <p:cNvPicPr/>
              <p:nvPr/>
            </p:nvPicPr>
            <p:blipFill>
              <a:blip r:embed="rId4"/>
              <a:stretch>
                <a:fillRect/>
              </a:stretch>
            </p:blipFill>
            <p:spPr>
              <a:xfrm>
                <a:off x="4502070" y="3936240"/>
                <a:ext cx="4224240" cy="1017360"/>
              </a:xfrm>
              <a:prstGeom prst="rect">
                <a:avLst/>
              </a:prstGeom>
            </p:spPr>
          </p:pic>
        </mc:Fallback>
      </mc:AlternateContent>
      <mc:AlternateContent xmlns:mc="http://schemas.openxmlformats.org/markup-compatibility/2006">
        <mc:Choice xmlns:p14="http://schemas.microsoft.com/office/powerpoint/2010/main" xmlns="" Requires="p14">
          <p:contentPart p14:bwMode="auto" r:id="rId5">
            <p14:nvContentPartPr>
              <p14:cNvPr id="5" name="Ink 4"/>
              <p14:cNvContentPartPr/>
              <p14:nvPr/>
            </p14:nvContentPartPr>
            <p14:xfrm>
              <a:off x="5714910" y="4229280"/>
              <a:ext cx="1981800" cy="385560"/>
            </p14:xfrm>
          </p:contentPart>
        </mc:Choice>
        <mc:Fallback>
          <p:pic>
            <p:nvPicPr>
              <p:cNvPr id="5" name="Ink 4"/>
              <p:cNvPicPr/>
              <p:nvPr/>
            </p:nvPicPr>
            <p:blipFill>
              <a:blip r:embed="rId6"/>
              <a:stretch>
                <a:fillRect/>
              </a:stretch>
            </p:blipFill>
            <p:spPr>
              <a:xfrm>
                <a:off x="5667030" y="4133160"/>
                <a:ext cx="2077560" cy="577800"/>
              </a:xfrm>
              <a:prstGeom prst="rect">
                <a:avLst/>
              </a:prstGeom>
            </p:spPr>
          </p:pic>
        </mc:Fallback>
      </mc:AlternateContent>
      <mc:AlternateContent xmlns:mc="http://schemas.openxmlformats.org/markup-compatibility/2006">
        <mc:Choice xmlns:p14="http://schemas.microsoft.com/office/powerpoint/2010/main" xmlns="" Requires="p14">
          <p:contentPart p14:bwMode="auto" r:id="rId7">
            <p14:nvContentPartPr>
              <p14:cNvPr id="6" name="Ink 5"/>
              <p14:cNvContentPartPr/>
              <p14:nvPr/>
            </p14:nvContentPartPr>
            <p14:xfrm>
              <a:off x="13106430" y="3333600"/>
              <a:ext cx="360" cy="360"/>
            </p14:xfrm>
          </p:contentPart>
        </mc:Choice>
        <mc:Fallback>
          <p:pic>
            <p:nvPicPr>
              <p:cNvPr id="6" name="Ink 5"/>
              <p:cNvPicPr/>
              <p:nvPr/>
            </p:nvPicPr>
            <p:blipFill>
              <a:blip r:embed="rId8"/>
              <a:stretch>
                <a:fillRect/>
              </a:stretch>
            </p:blipFill>
            <p:spPr>
              <a:xfrm>
                <a:off x="13058550" y="3237840"/>
                <a:ext cx="96120" cy="192240"/>
              </a:xfrm>
              <a:prstGeom prst="rect">
                <a:avLst/>
              </a:prstGeom>
            </p:spPr>
          </p:pic>
        </mc:Fallback>
      </mc:AlternateContent>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p:txBody>
          <a:bodyPr/>
          <a:lstStyle/>
          <a:p>
            <a:r>
              <a:rPr lang="en-US" sz="3600" dirty="0" smtClean="0">
                <a:solidFill>
                  <a:schemeClr val="tx1"/>
                </a:solidFill>
                <a:latin typeface="Arial" pitchFamily="34" charset="0"/>
                <a:ea typeface="ＭＳ Ｐゴシック"/>
                <a:cs typeface="Arial" pitchFamily="34" charset="0"/>
              </a:rPr>
              <a:t>Building Knowledge through Content-Rich Nonfiction and Informational Text</a:t>
            </a:r>
          </a:p>
        </p:txBody>
      </p:sp>
      <p:sp>
        <p:nvSpPr>
          <p:cNvPr id="117763" name="Content Placeholder 3"/>
          <p:cNvSpPr>
            <a:spLocks noGrp="1"/>
          </p:cNvSpPr>
          <p:nvPr>
            <p:ph idx="1"/>
          </p:nvPr>
        </p:nvSpPr>
        <p:spPr>
          <a:xfrm>
            <a:off x="457200" y="2667000"/>
            <a:ext cx="8229600" cy="3886200"/>
          </a:xfrm>
        </p:spPr>
        <p:txBody>
          <a:bodyPr/>
          <a:lstStyle/>
          <a:p>
            <a:r>
              <a:rPr lang="en-US" sz="2800" dirty="0" smtClean="0">
                <a:solidFill>
                  <a:schemeClr val="tx1"/>
                </a:solidFill>
                <a:latin typeface="Arial" pitchFamily="34" charset="0"/>
                <a:cs typeface="Arial" pitchFamily="34" charset="0"/>
              </a:rPr>
              <a:t>Students read a balance of informational and literary texts.</a:t>
            </a:r>
          </a:p>
          <a:p>
            <a:r>
              <a:rPr lang="en-US" sz="2800" dirty="0" smtClean="0">
                <a:solidFill>
                  <a:schemeClr val="tx1"/>
                </a:solidFill>
                <a:latin typeface="Arial" pitchFamily="34" charset="0"/>
                <a:cs typeface="Arial" pitchFamily="34" charset="0"/>
              </a:rPr>
              <a:t>Students access the world through texts.</a:t>
            </a:r>
          </a:p>
          <a:p>
            <a:r>
              <a:rPr lang="en-US" sz="2800" dirty="0" smtClean="0">
                <a:solidFill>
                  <a:schemeClr val="tx1"/>
                </a:solidFill>
                <a:latin typeface="Arial" pitchFamily="34" charset="0"/>
                <a:ea typeface="ＭＳ Ｐゴシック"/>
                <a:cs typeface="Arial" pitchFamily="34" charset="0"/>
              </a:rPr>
              <a:t>Teachers embed literacy experiences in content area instruction.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Reading and Writing Grounded in Evidence from Texts</a:t>
            </a:r>
            <a:endParaRPr lang="en-US" dirty="0">
              <a:solidFill>
                <a:schemeClr val="tx1"/>
              </a:solidFill>
            </a:endParaRPr>
          </a:p>
        </p:txBody>
      </p:sp>
      <p:sp>
        <p:nvSpPr>
          <p:cNvPr id="3" name="Content Placeholder 2"/>
          <p:cNvSpPr>
            <a:spLocks noGrp="1"/>
          </p:cNvSpPr>
          <p:nvPr>
            <p:ph idx="1"/>
          </p:nvPr>
        </p:nvSpPr>
        <p:spPr>
          <a:xfrm>
            <a:off x="457200" y="2133600"/>
            <a:ext cx="8077200" cy="3810000"/>
          </a:xfrm>
        </p:spPr>
        <p:txBody>
          <a:bodyPr/>
          <a:lstStyle/>
          <a:p>
            <a:r>
              <a:rPr lang="en-US" sz="2400" dirty="0" smtClean="0">
                <a:solidFill>
                  <a:schemeClr val="tx1"/>
                </a:solidFill>
                <a:latin typeface="Arial" pitchFamily="34" charset="0"/>
                <a:cs typeface="Arial" pitchFamily="34" charset="0"/>
              </a:rPr>
              <a:t>Students have rigorous conversations that are dependent on a common text.</a:t>
            </a:r>
          </a:p>
          <a:p>
            <a:r>
              <a:rPr lang="en-US" sz="2400" dirty="0" smtClean="0">
                <a:solidFill>
                  <a:schemeClr val="tx1"/>
                </a:solidFill>
                <a:latin typeface="Arial" pitchFamily="34" charset="0"/>
                <a:cs typeface="Arial" pitchFamily="34" charset="0"/>
              </a:rPr>
              <a:t>Classroom experiences stay deeply connected to the text. </a:t>
            </a:r>
          </a:p>
          <a:p>
            <a:r>
              <a:rPr lang="en-US" sz="2400" dirty="0" smtClean="0">
                <a:solidFill>
                  <a:schemeClr val="tx1"/>
                </a:solidFill>
                <a:latin typeface="Arial" pitchFamily="34" charset="0"/>
                <a:cs typeface="Arial" pitchFamily="34" charset="0"/>
              </a:rPr>
              <a:t>Students use evidence to support arguments during discussion.</a:t>
            </a:r>
          </a:p>
          <a:p>
            <a:r>
              <a:rPr lang="en-US" sz="2400" dirty="0" smtClean="0">
                <a:solidFill>
                  <a:schemeClr val="tx1"/>
                </a:solidFill>
              </a:rPr>
              <a:t>Writing emphasizes use of evidence to inform or make an argument.</a:t>
            </a:r>
            <a:endParaRPr lang="en-US" sz="2400" dirty="0" smtClean="0">
              <a:solidFill>
                <a:schemeClr val="tx1"/>
              </a:solidFill>
              <a:latin typeface="Arial" pitchFamily="34" charset="0"/>
              <a:cs typeface="Arial" pitchFamily="34" charset="0"/>
            </a:endParaRPr>
          </a:p>
          <a:p>
            <a:endParaRPr lang="en-US" sz="1800" dirty="0" smtClean="0">
              <a:latin typeface="Arial" pitchFamily="34" charset="0"/>
              <a:cs typeface="Arial" pitchFamily="34" charset="0"/>
            </a:endParaRPr>
          </a:p>
          <a:p>
            <a:endParaRPr lang="en-US" dirty="0"/>
          </a:p>
        </p:txBody>
      </p:sp>
      <mc:AlternateContent xmlns:mc="http://schemas.openxmlformats.org/markup-compatibility/2006">
        <mc:Choice xmlns:p14="http://schemas.microsoft.com/office/powerpoint/2010/main" xmlns="" Requires="p14">
          <p:contentPart p14:bwMode="auto" r:id="rId3">
            <p14:nvContentPartPr>
              <p14:cNvPr id="4" name="Ink 3"/>
              <p14:cNvContentPartPr/>
              <p14:nvPr/>
            </p14:nvContentPartPr>
            <p14:xfrm>
              <a:off x="-2686050" y="2343240"/>
              <a:ext cx="360" cy="360"/>
            </p14:xfrm>
          </p:contentPart>
        </mc:Choice>
        <mc:Fallback>
          <p:pic>
            <p:nvPicPr>
              <p:cNvPr id="4" name="Ink 3"/>
              <p:cNvPicPr/>
              <p:nvPr/>
            </p:nvPicPr>
            <p:blipFill>
              <a:blip r:embed="rId4"/>
              <a:stretch>
                <a:fillRect/>
              </a:stretch>
            </p:blipFill>
            <p:spPr>
              <a:xfrm>
                <a:off x="-2733930" y="2247120"/>
                <a:ext cx="96120" cy="192240"/>
              </a:xfrm>
              <a:prstGeom prst="rect">
                <a:avLst/>
              </a:prstGeom>
            </p:spPr>
          </p:pic>
        </mc:Fallback>
      </mc:AlternateContent>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1371600"/>
          </a:xfrm>
        </p:spPr>
        <p:txBody>
          <a:bodyPr/>
          <a:lstStyle/>
          <a:p>
            <a:r>
              <a:rPr lang="en-US" sz="3600" dirty="0" smtClean="0">
                <a:solidFill>
                  <a:schemeClr val="tx1"/>
                </a:solidFill>
              </a:rPr>
              <a:t>Regular Practice with Complex Texts and Its Academic Vocabulary</a:t>
            </a:r>
            <a:endParaRPr lang="en-US" sz="3600" dirty="0">
              <a:solidFill>
                <a:schemeClr val="tx1"/>
              </a:solidFill>
            </a:endParaRPr>
          </a:p>
        </p:txBody>
      </p:sp>
      <p:sp>
        <p:nvSpPr>
          <p:cNvPr id="3" name="Content Placeholder 2"/>
          <p:cNvSpPr>
            <a:spLocks noGrp="1"/>
          </p:cNvSpPr>
          <p:nvPr>
            <p:ph idx="1"/>
          </p:nvPr>
        </p:nvSpPr>
        <p:spPr>
          <a:xfrm>
            <a:off x="381000" y="2057400"/>
            <a:ext cx="8305800" cy="3810000"/>
          </a:xfrm>
        </p:spPr>
        <p:txBody>
          <a:bodyPr/>
          <a:lstStyle/>
          <a:p>
            <a:r>
              <a:rPr lang="en-US" sz="2400" dirty="0" smtClean="0">
                <a:solidFill>
                  <a:schemeClr val="tx1"/>
                </a:solidFill>
                <a:latin typeface="Arial" pitchFamily="34" charset="0"/>
                <a:cs typeface="Arial" pitchFamily="34" charset="0"/>
              </a:rPr>
              <a:t>To be college and career ready, each year students make a “step” of growth on the “staircase” of complexity.</a:t>
            </a:r>
          </a:p>
          <a:p>
            <a:r>
              <a:rPr lang="en-US" sz="2400" dirty="0" smtClean="0">
                <a:solidFill>
                  <a:schemeClr val="tx1"/>
                </a:solidFill>
                <a:latin typeface="Arial" pitchFamily="34" charset="0"/>
                <a:cs typeface="Arial" pitchFamily="34" charset="0"/>
              </a:rPr>
              <a:t>Students read grade appropriate texts around which instruction is centered.</a:t>
            </a:r>
          </a:p>
          <a:p>
            <a:r>
              <a:rPr lang="en-US" sz="2400" dirty="0" smtClean="0">
                <a:solidFill>
                  <a:schemeClr val="tx1"/>
                </a:solidFill>
                <a:latin typeface="Arial" pitchFamily="34" charset="0"/>
                <a:cs typeface="Arial" pitchFamily="34" charset="0"/>
              </a:rPr>
              <a:t>Teachers create more time and space for close and careful reading (depth vs. breadth).</a:t>
            </a:r>
          </a:p>
          <a:p>
            <a:r>
              <a:rPr lang="en-US" sz="2400" dirty="0" smtClean="0">
                <a:solidFill>
                  <a:schemeClr val="tx1"/>
                </a:solidFill>
                <a:latin typeface="Arial" pitchFamily="34" charset="0"/>
                <a:cs typeface="Arial" pitchFamily="34" charset="0"/>
              </a:rPr>
              <a:t>Teachers constantly build students’ vocabulary (Tier II) so that they are able to access grade level complex texts.</a:t>
            </a:r>
          </a:p>
          <a:p>
            <a:endParaRPr lang="en-US" sz="1800" dirty="0" smtClean="0">
              <a:latin typeface="Arial" pitchFamily="34" charset="0"/>
              <a:cs typeface="Arial" pitchFamily="34" charset="0"/>
            </a:endParaRPr>
          </a:p>
          <a:p>
            <a:endParaRPr lang="en-US"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twork talking.BMP"/>
          <p:cNvPicPr>
            <a:picLocks noChangeAspect="1"/>
          </p:cNvPicPr>
          <p:nvPr/>
        </p:nvPicPr>
        <p:blipFill>
          <a:blip r:embed="rId3" cstate="print"/>
          <a:stretch>
            <a:fillRect/>
          </a:stretch>
        </p:blipFill>
        <p:spPr>
          <a:xfrm>
            <a:off x="1143000" y="2286000"/>
            <a:ext cx="2971800" cy="2971800"/>
          </a:xfrm>
          <a:prstGeom prst="rect">
            <a:avLst/>
          </a:prstGeom>
        </p:spPr>
      </p:pic>
      <p:sp>
        <p:nvSpPr>
          <p:cNvPr id="5" name="Content Placeholder 4"/>
          <p:cNvSpPr>
            <a:spLocks noGrp="1"/>
          </p:cNvSpPr>
          <p:nvPr>
            <p:ph idx="1"/>
          </p:nvPr>
        </p:nvSpPr>
        <p:spPr/>
        <p:txBody>
          <a:bodyPr/>
          <a:lstStyle/>
          <a:p>
            <a:endParaRPr lang="en-US" dirty="0"/>
          </a:p>
        </p:txBody>
      </p:sp>
      <p:sp>
        <p:nvSpPr>
          <p:cNvPr id="6" name="Title 5"/>
          <p:cNvSpPr>
            <a:spLocks noGrp="1"/>
          </p:cNvSpPr>
          <p:nvPr>
            <p:ph type="title"/>
          </p:nvPr>
        </p:nvSpPr>
        <p:spPr/>
        <p:txBody>
          <a:bodyPr/>
          <a:lstStyle/>
          <a:p>
            <a:r>
              <a:rPr lang="en-US" sz="4400" dirty="0" smtClean="0">
                <a:solidFill>
                  <a:schemeClr val="tx1"/>
                </a:solidFill>
              </a:rPr>
              <a:t>Answering Hard Questions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Blank Presentation">
      <a:majorFont>
        <a:latin typeface="Arial Bol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4074</TotalTime>
  <Words>5269</Words>
  <Application>Microsoft Office PowerPoint</Application>
  <PresentationFormat>On-screen Show (4:3)</PresentationFormat>
  <Paragraphs>542</Paragraphs>
  <Slides>48</Slides>
  <Notes>48</Notes>
  <HiddenSlides>0</HiddenSlides>
  <MMClips>5</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Blank Presentation</vt:lpstr>
      <vt:lpstr>English Language Arts  Common Core (Text Complexity)  Halifax County Schools  Elementary Instructional Coaches </vt:lpstr>
      <vt:lpstr>Session Goals</vt:lpstr>
      <vt:lpstr>Essential Question </vt:lpstr>
      <vt:lpstr>Slide 4</vt:lpstr>
      <vt:lpstr>Slide 5</vt:lpstr>
      <vt:lpstr>Building Knowledge through Content-Rich Nonfiction and Informational Text</vt:lpstr>
      <vt:lpstr>Reading and Writing Grounded in Evidence from Texts</vt:lpstr>
      <vt:lpstr>Regular Practice with Complex Texts and Its Academic Vocabulary</vt:lpstr>
      <vt:lpstr>Answering Hard Questions</vt:lpstr>
      <vt:lpstr>Myth Busters!</vt:lpstr>
      <vt:lpstr>Myth or Fact?</vt:lpstr>
      <vt:lpstr>Myth or Fact?</vt:lpstr>
      <vt:lpstr>Myth or Fact?</vt:lpstr>
      <vt:lpstr>Myth or Fact?</vt:lpstr>
      <vt:lpstr>Myth or Fact?</vt:lpstr>
      <vt:lpstr>Myth or Fact?</vt:lpstr>
      <vt:lpstr>Text Complexity</vt:lpstr>
      <vt:lpstr>Slide 18</vt:lpstr>
      <vt:lpstr>Analyzing a Text for Complexity</vt:lpstr>
      <vt:lpstr> Identify the quantitative measure. </vt:lpstr>
      <vt:lpstr>Slide 21</vt:lpstr>
      <vt:lpstr>Determine the qualitative measure</vt:lpstr>
      <vt:lpstr>Slide 23</vt:lpstr>
      <vt:lpstr>The Book Thief Annotations</vt:lpstr>
      <vt:lpstr>To complete the qualitative measure...</vt:lpstr>
      <vt:lpstr>Slide 26</vt:lpstr>
      <vt:lpstr>Matching our annotations to the rubric</vt:lpstr>
      <vt:lpstr>Slide 28</vt:lpstr>
      <vt:lpstr>Consider Reader and Task</vt:lpstr>
      <vt:lpstr>Slide 30</vt:lpstr>
      <vt:lpstr>Pulling it all together…</vt:lpstr>
      <vt:lpstr>Slide 32</vt:lpstr>
      <vt:lpstr>Slide 33</vt:lpstr>
      <vt:lpstr>Slide 34</vt:lpstr>
      <vt:lpstr>Slide 35</vt:lpstr>
      <vt:lpstr>Slide 36</vt:lpstr>
      <vt:lpstr>How would  teachers use the placemats? </vt:lpstr>
      <vt:lpstr>Slide 38</vt:lpstr>
      <vt:lpstr>Time-out!</vt:lpstr>
      <vt:lpstr>Answering Hard Questions</vt:lpstr>
      <vt:lpstr>A Guide for Text Complexity Analysis</vt:lpstr>
      <vt:lpstr>Group Practice </vt:lpstr>
      <vt:lpstr>Your turn!! Create a Placemat</vt:lpstr>
      <vt:lpstr>Slide 44</vt:lpstr>
      <vt:lpstr>Placemat Gallery Walk</vt:lpstr>
      <vt:lpstr>Answering Hard Questions</vt:lpstr>
      <vt:lpstr>Questions?</vt:lpstr>
      <vt:lpstr>It’s Time to Go Home!</vt:lpstr>
    </vt:vector>
  </TitlesOfParts>
  <Company>NCDPI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cdewey</dc:creator>
  <cp:lastModifiedBy> </cp:lastModifiedBy>
  <cp:revision>361</cp:revision>
  <cp:lastPrinted>2012-04-20T20:21:38Z</cp:lastPrinted>
  <dcterms:created xsi:type="dcterms:W3CDTF">2012-02-08T20:06:28Z</dcterms:created>
  <dcterms:modified xsi:type="dcterms:W3CDTF">2012-06-13T19:15:47Z</dcterms:modified>
</cp:coreProperties>
</file>